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tags/tag104.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tags/tag96.xml" ContentType="application/vnd.openxmlformats-officedocument.presentationml.tag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09.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tags/tag112.xml" ContentType="application/vnd.openxmlformats-officedocument.presentationml.tags+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tags/tag68.xml" ContentType="application/vnd.openxmlformats-officedocument.presentationml.tags+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tags/tag57.xml" ContentType="application/vnd.openxmlformats-officedocument.presentationml.tags+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3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82.xml" ContentType="application/vnd.openxmlformats-officedocument.presentationml.tags+xml"/>
  <Override PartName="/ppt/tags/tag93.xml" ContentType="application/vnd.openxmlformats-officedocument.presentationml.tags+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tags/tag98.xml" ContentType="application/vnd.openxmlformats-officedocument.presentationml.tags+xml"/>
  <Override PartName="/ppt/notesSlides/notesSlide76.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Override PartName="/ppt/tags/tag87.xml" ContentType="application/vnd.openxmlformats-officedocument.presentationml.tags+xml"/>
  <Override PartName="/ppt/notesSlides/notesSlide65.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tags/tag83.xml" ContentType="application/vnd.openxmlformats-officedocument.presentationml.tags+xml"/>
  <Override PartName="/ppt/notesSlides/notesSlide61.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tags/tag90.xml" ContentType="application/vnd.openxmlformats-officedocument.presentationml.tags+xml"/>
  <Override PartName="/ppt/tags/tag118.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107.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tags/tag99.xml" ContentType="application/vnd.openxmlformats-officedocument.presentationml.tags+xml"/>
  <Override PartName="/ppt/tags/tag110.xml" ContentType="application/vnd.openxmlformats-officedocument.presentationml.tags+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tags/tag3.xml" ContentType="application/vnd.openxmlformats-officedocument.presentationml.tags+xml"/>
  <Default Extension="jpeg" ContentType="image/jpeg"/>
  <Override PartName="/ppt/tags/tag59.xml" ContentType="application/vnd.openxmlformats-officedocument.presentationml.tags+xml"/>
  <Override PartName="/ppt/tags/tag7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notesSlides/notesSlide33.xml" ContentType="application/vnd.openxmlformats-officedocument.presentationml.notesSlide+xml"/>
  <Override PartName="/ppt/tags/tag73.xml" ContentType="application/vnd.openxmlformats-officedocument.presentationml.tags+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notesSlides/notesSlide40.xml" ContentType="application/vnd.openxmlformats-officedocument.presentationml.notesSlide+xml"/>
  <Override PartName="/ppt/tags/tag119.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gs/tag45.xml" ContentType="application/vnd.openxmlformats-officedocument.presentationml.tags+xml"/>
  <Override PartName="/ppt/notesSlides/notesSlide23.xml" ContentType="application/vnd.openxmlformats-officedocument.presentationml.notesSlide+xml"/>
  <Override PartName="/ppt/tags/tag92.xml" ContentType="application/vnd.openxmlformats-officedocument.presentationml.tags+xml"/>
  <Override PartName="/ppt/notesSlides/notesSlide70.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86.xml" ContentType="application/vnd.openxmlformats-officedocument.presentationml.tags+xml"/>
  <Override PartName="/ppt/tags/tag97.xml" ContentType="application/vnd.openxmlformats-officedocument.presentationml.tag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tags/tag102.xml" ContentType="application/vnd.openxmlformats-officedocument.presentationml.tags+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tags/tag94.xml" ContentType="application/vnd.openxmlformats-officedocument.presentationml.tags+xml"/>
  <Override PartName="/ppt/notesSlides/notesSlide7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07" r:id="rId2"/>
    <p:sldId id="308" r:id="rId3"/>
    <p:sldId id="309" r:id="rId4"/>
    <p:sldId id="310" r:id="rId5"/>
    <p:sldId id="311" r:id="rId6"/>
    <p:sldId id="312" r:id="rId7"/>
    <p:sldId id="313" r:id="rId8"/>
    <p:sldId id="314" r:id="rId9"/>
    <p:sldId id="315" r:id="rId10"/>
    <p:sldId id="316" r:id="rId11"/>
    <p:sldId id="323" r:id="rId12"/>
    <p:sldId id="319" r:id="rId13"/>
    <p:sldId id="320" r:id="rId14"/>
    <p:sldId id="321" r:id="rId15"/>
    <p:sldId id="322" r:id="rId16"/>
    <p:sldId id="300" r:id="rId17"/>
    <p:sldId id="295" r:id="rId18"/>
    <p:sldId id="296" r:id="rId19"/>
    <p:sldId id="297" r:id="rId20"/>
    <p:sldId id="298" r:id="rId21"/>
    <p:sldId id="299" r:id="rId22"/>
    <p:sldId id="301" r:id="rId23"/>
    <p:sldId id="257" r:id="rId24"/>
    <p:sldId id="258" r:id="rId25"/>
    <p:sldId id="259" r:id="rId26"/>
    <p:sldId id="260" r:id="rId27"/>
    <p:sldId id="261" r:id="rId28"/>
    <p:sldId id="268" r:id="rId29"/>
    <p:sldId id="324" r:id="rId30"/>
    <p:sldId id="325" r:id="rId31"/>
    <p:sldId id="326" r:id="rId32"/>
    <p:sldId id="327" r:id="rId33"/>
    <p:sldId id="328" r:id="rId34"/>
    <p:sldId id="329" r:id="rId35"/>
    <p:sldId id="330" r:id="rId36"/>
    <p:sldId id="331" r:id="rId37"/>
    <p:sldId id="332" r:id="rId38"/>
    <p:sldId id="333" r:id="rId39"/>
    <p:sldId id="334" r:id="rId40"/>
    <p:sldId id="302" r:id="rId41"/>
    <p:sldId id="335" r:id="rId42"/>
    <p:sldId id="336" r:id="rId43"/>
    <p:sldId id="337" r:id="rId44"/>
    <p:sldId id="338" r:id="rId45"/>
    <p:sldId id="339" r:id="rId46"/>
    <p:sldId id="340" r:id="rId47"/>
    <p:sldId id="341" r:id="rId48"/>
    <p:sldId id="343" r:id="rId49"/>
    <p:sldId id="344" r:id="rId50"/>
    <p:sldId id="269" r:id="rId51"/>
    <p:sldId id="303" r:id="rId52"/>
    <p:sldId id="272" r:id="rId53"/>
    <p:sldId id="304" r:id="rId54"/>
    <p:sldId id="274" r:id="rId55"/>
    <p:sldId id="305" r:id="rId56"/>
    <p:sldId id="275" r:id="rId57"/>
    <p:sldId id="276" r:id="rId58"/>
    <p:sldId id="318" r:id="rId59"/>
    <p:sldId id="279" r:id="rId60"/>
    <p:sldId id="280" r:id="rId61"/>
    <p:sldId id="351" r:id="rId62"/>
    <p:sldId id="282" r:id="rId63"/>
    <p:sldId id="306" r:id="rId64"/>
    <p:sldId id="284" r:id="rId65"/>
    <p:sldId id="352" r:id="rId66"/>
    <p:sldId id="285" r:id="rId67"/>
    <p:sldId id="286" r:id="rId68"/>
    <p:sldId id="287" r:id="rId69"/>
    <p:sldId id="354" r:id="rId70"/>
    <p:sldId id="355" r:id="rId71"/>
    <p:sldId id="353" r:id="rId72"/>
    <p:sldId id="358" r:id="rId73"/>
    <p:sldId id="288" r:id="rId74"/>
    <p:sldId id="289" r:id="rId75"/>
    <p:sldId id="291" r:id="rId76"/>
    <p:sldId id="293" r:id="rId77"/>
    <p:sldId id="359" r:id="rId78"/>
    <p:sldId id="294" r:id="rId79"/>
    <p:sldId id="360" r:id="rId80"/>
    <p:sldId id="356" r:id="rId81"/>
  </p:sldIdLst>
  <p:sldSz cx="9144000" cy="6858000" type="screen4x3"/>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328"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61132572-CB3F-48CD-AEBB-BDF82FBDD618}" type="datetimeFigureOut">
              <a:rPr lang="en-US"/>
              <a:pPr>
                <a:defRPr/>
              </a:pPr>
              <a:t>9/1/2015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367DBFA-F0AA-4DE7-B262-FABB6ACD910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eveloper.android.com/reference/android/view/ViewGroup.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608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7DEF79-D00F-42A5-B2EB-790BE5027A18}" type="slidenum">
              <a:rPr lang="en-US"/>
              <a:pPr fontAlgn="base">
                <a:spcBef>
                  <a:spcPct val="0"/>
                </a:spcBef>
                <a:spcAft>
                  <a:spcPct val="0"/>
                </a:spcAft>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7FA230-5ABB-404B-94C5-A17626263395}"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81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4BB9E3E-B470-4B15-A625-69A264093E99}"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491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F03A16-F55B-48AD-AE4A-7C05CA924ABB}"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B7C9F8D-DF13-4C17-B027-0971B5FD4C7C}"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12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45F9FCF-9BE2-4D6A-89F2-195845DD6DEC}"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A360C9F-9FEB-413E-8212-8494C081B140}"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E6E3EB6-B7C2-4D21-94F7-39E6A726CD26}"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5740AC2-3DA8-4373-A084-A76F217A9684}"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7F255BE-03F2-4C3C-A103-7B24527506A4}"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CB1EA7-4E33-4BE7-82F4-B82284F7872B}"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5E1591-6BC2-4109-85CB-6A78EE3868F9}"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5162270-6A2F-4632-975E-E568EA949BC9}"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dirty="0" err="1" smtClean="0"/>
              <a:t>ViewGroup</a:t>
            </a:r>
            <a:r>
              <a:rPr lang="en-US" dirty="0" smtClean="0"/>
              <a:t> is a special view that can contain other views (called children.) The view group is the base class for layouts and views containers. The </a:t>
            </a:r>
            <a:r>
              <a:rPr lang="en-US" dirty="0" err="1" smtClean="0">
                <a:hlinkClick r:id="rId3"/>
              </a:rPr>
              <a:t>ViewGroup</a:t>
            </a:r>
            <a:r>
              <a:rPr lang="en-US" dirty="0" smtClean="0"/>
              <a:t> subclass is the base class for </a:t>
            </a:r>
            <a:r>
              <a:rPr lang="en-US" i="1" dirty="0" smtClean="0"/>
              <a:t>layouts</a:t>
            </a:r>
            <a:r>
              <a:rPr lang="en-US" dirty="0" smtClean="0"/>
              <a:t>, which are invisible containers that hold other Views (or other </a:t>
            </a:r>
            <a:r>
              <a:rPr lang="en-US" dirty="0" err="1" smtClean="0"/>
              <a:t>ViewGroups</a:t>
            </a:r>
            <a:r>
              <a:rPr lang="en-US" dirty="0" smtClean="0"/>
              <a:t>) and define their layout properties. </a:t>
            </a:r>
            <a:r>
              <a:rPr lang="en-US" dirty="0" err="1" smtClean="0"/>
              <a:t>LinearLayout</a:t>
            </a:r>
            <a:r>
              <a:rPr lang="en-US" dirty="0" smtClean="0"/>
              <a:t> is a subclass of </a:t>
            </a:r>
            <a:r>
              <a:rPr lang="en-US" dirty="0" err="1" smtClean="0"/>
              <a:t>ViewGroup</a:t>
            </a:r>
            <a:r>
              <a:rPr lang="en-US" dirty="0" smtClean="0"/>
              <a:t>.  </a:t>
            </a:r>
          </a:p>
          <a:p>
            <a:endParaRPr lang="en-US" dirty="0" smtClean="0"/>
          </a:p>
          <a:p>
            <a:r>
              <a:rPr lang="en-US" dirty="0" smtClean="0"/>
              <a:t>The View class represents the basic building block for user interface components. A View occupies a rectangular area on the screen and is responsible for drawing and event handling. View is the base class for </a:t>
            </a:r>
            <a:r>
              <a:rPr lang="en-US" i="1" dirty="0" smtClean="0"/>
              <a:t>widgets</a:t>
            </a:r>
            <a:r>
              <a:rPr lang="en-US" dirty="0" smtClean="0"/>
              <a:t>, which are used to create interactive UI components (buttons, text fields, etc.). </a:t>
            </a:r>
          </a:p>
          <a:p>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most common </a:t>
            </a:r>
            <a:r>
              <a:rPr lang="en-US" dirty="0" err="1" smtClean="0"/>
              <a:t>IntentFilter</a:t>
            </a:r>
            <a:r>
              <a:rPr lang="en-US" dirty="0" smtClean="0"/>
              <a:t> seen in Android applications. The action </a:t>
            </a:r>
            <a:r>
              <a:rPr lang="en-US" dirty="0" err="1" smtClean="0"/>
              <a:t>android.intent.action.MAIN</a:t>
            </a:r>
            <a:r>
              <a:rPr lang="en-US" dirty="0" smtClean="0"/>
              <a:t> indicates that this is the first activity that should be executed when starting this app. The category </a:t>
            </a:r>
            <a:r>
              <a:rPr lang="en-US" dirty="0" err="1" smtClean="0"/>
              <a:t>android.intent.category.LAUNCHER</a:t>
            </a:r>
            <a:r>
              <a:rPr lang="en-US" dirty="0" smtClean="0"/>
              <a:t> places this Activity in</a:t>
            </a:r>
          </a:p>
          <a:p>
            <a:r>
              <a:rPr lang="en-US" dirty="0" smtClean="0"/>
              <a:t>the launcher window (the window that lists all the available apps).</a:t>
            </a:r>
            <a:endParaRPr lang="en-US" dirty="0"/>
          </a:p>
        </p:txBody>
      </p:sp>
      <p:sp>
        <p:nvSpPr>
          <p:cNvPr id="4" name="Slide Number Placeholder 3"/>
          <p:cNvSpPr>
            <a:spLocks noGrp="1"/>
          </p:cNvSpPr>
          <p:nvPr>
            <p:ph type="sldNum" sz="quarter" idx="10"/>
          </p:nvPr>
        </p:nvSpPr>
        <p:spPr/>
        <p:txBody>
          <a:bodyPr/>
          <a:lstStyle/>
          <a:p>
            <a:fld id="{1E2B1A2F-9188-481A-90BA-D883B6D5CE6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FB2316C-3D81-401F-A45A-DA8F1762E218}"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24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4A52471-60DC-4BEC-9B16-E0C3C376D99C}" type="slidenum">
              <a:rPr lang="en-US"/>
              <a:pPr fontAlgn="base">
                <a:spcBef>
                  <a:spcPct val="0"/>
                </a:spcBef>
                <a:spcAft>
                  <a:spcPct val="0"/>
                </a:spcAft>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F4EE04-2179-4442-9837-4F38BD324DAE}" type="slidenum">
              <a:rPr lang="en-US"/>
              <a:pPr fontAlgn="base">
                <a:spcBef>
                  <a:spcPct val="0"/>
                </a:spcBef>
                <a:spcAft>
                  <a:spcPct val="0"/>
                </a:spcAft>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34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83599E3-91D9-4AEC-B315-C1AEFC985368}" type="slidenum">
              <a:rPr lang="en-US"/>
              <a:pPr fontAlgn="base">
                <a:spcBef>
                  <a:spcPct val="0"/>
                </a:spcBef>
                <a:spcAft>
                  <a:spcPct val="0"/>
                </a:spcAft>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75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758EF2-E2D1-45CA-B18F-F5FBDC86CBA0}" type="slidenum">
              <a:rPr lang="en-US"/>
              <a:pPr fontAlgn="base">
                <a:spcBef>
                  <a:spcPct val="0"/>
                </a:spcBef>
                <a:spcAft>
                  <a:spcPct val="0"/>
                </a:spcAft>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D232B-E4FF-46BE-A637-A161D3FB5516}" type="slidenum">
              <a:rPr lang="en-US"/>
              <a:pPr fontAlgn="base">
                <a:spcBef>
                  <a:spcPct val="0"/>
                </a:spcBef>
                <a:spcAft>
                  <a:spcPct val="0"/>
                </a:spcAft>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86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A2AF8B-C832-4524-A55B-1F65E239DA31}" type="slidenum">
              <a:rPr lang="en-US"/>
              <a:pPr fontAlgn="base">
                <a:spcBef>
                  <a:spcPct val="0"/>
                </a:spcBef>
                <a:spcAft>
                  <a:spcPct val="0"/>
                </a:spcAft>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C04CBD-78BC-4FCA-8D07-12624BA2DD6E}" type="slidenum">
              <a:rPr lang="en-US"/>
              <a:pPr fontAlgn="base">
                <a:spcBef>
                  <a:spcPct val="0"/>
                </a:spcBef>
                <a:spcAft>
                  <a:spcPct val="0"/>
                </a:spcAft>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FABE577-4CE5-4FED-B340-8EFD52F1004A}" type="slidenum">
              <a:rPr lang="en-US"/>
              <a:pPr fontAlgn="base">
                <a:spcBef>
                  <a:spcPct val="0"/>
                </a:spcBef>
                <a:spcAft>
                  <a:spcPct val="0"/>
                </a:spcAft>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958129-2084-4E49-BE87-DA4494EF9AC2}" type="slidenum">
              <a:rPr lang="en-US"/>
              <a:pPr fontAlgn="base">
                <a:spcBef>
                  <a:spcPct val="0"/>
                </a:spcBef>
                <a:spcAft>
                  <a:spcPct val="0"/>
                </a:spcAft>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7B7FB9-2409-4B84-9AEE-5F7E98A78F84}" type="slidenum">
              <a:rPr lang="en-US"/>
              <a:pPr fontAlgn="base">
                <a:spcBef>
                  <a:spcPct val="0"/>
                </a:spcBef>
                <a:spcAft>
                  <a:spcPct val="0"/>
                </a:spcAft>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06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1A1467-620D-4006-B0FC-D6C12C8426B6}" type="slidenum">
              <a:rPr lang="en-US"/>
              <a:pPr fontAlgn="base">
                <a:spcBef>
                  <a:spcPct val="0"/>
                </a:spcBef>
                <a:spcAft>
                  <a:spcPct val="0"/>
                </a:spcAft>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286AFD4-1AC1-4F5F-A84F-B8CB3179D6B2}" type="slidenum">
              <a:rPr lang="en-US"/>
              <a:pPr fontAlgn="base">
                <a:spcBef>
                  <a:spcPct val="0"/>
                </a:spcBef>
                <a:spcAft>
                  <a:spcPct val="0"/>
                </a:spcAft>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55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D0A183-F7E3-473E-B3FB-A5DB3E38F253}" type="slidenum">
              <a:rPr lang="en-US"/>
              <a:pPr fontAlgn="base">
                <a:spcBef>
                  <a:spcPct val="0"/>
                </a:spcBef>
                <a:spcAft>
                  <a:spcPct val="0"/>
                </a:spcAft>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B8B57FF-7F42-434B-B113-205DE38B3549}" type="slidenum">
              <a:rPr lang="en-US"/>
              <a:pPr fontAlgn="base">
                <a:spcBef>
                  <a:spcPct val="0"/>
                </a:spcBef>
                <a:spcAft>
                  <a:spcPct val="0"/>
                </a:spcAft>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98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51D348-C0ED-4BD2-A792-F713FB6A1E65}" type="slidenum">
              <a:rPr lang="en-US"/>
              <a:pPr fontAlgn="base">
                <a:spcBef>
                  <a:spcPct val="0"/>
                </a:spcBef>
                <a:spcAft>
                  <a:spcPct val="0"/>
                </a:spcAft>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09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B6E918-8762-4D9F-B919-B127F78D56F1}" type="slidenum">
              <a:rPr lang="en-US"/>
              <a:pPr fontAlgn="base">
                <a:spcBef>
                  <a:spcPct val="0"/>
                </a:spcBef>
                <a:spcAft>
                  <a:spcPct val="0"/>
                </a:spcAft>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A4EA0E-BC4E-4392-A172-53533E091A30}" type="slidenum">
              <a:rPr lang="en-US"/>
              <a:pPr fontAlgn="base">
                <a:spcBef>
                  <a:spcPct val="0"/>
                </a:spcBef>
                <a:spcAft>
                  <a:spcPct val="0"/>
                </a:spcAft>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2FDC79-1CED-4826-BD92-9845E893DDEA}" type="slidenum">
              <a:rPr lang="en-US"/>
              <a:pPr fontAlgn="base">
                <a:spcBef>
                  <a:spcPct val="0"/>
                </a:spcBef>
                <a:spcAft>
                  <a:spcPct val="0"/>
                </a:spcAft>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4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316499E-DAFA-4EF5-944F-944800DB5F35}" type="slidenum">
              <a:rPr lang="en-US"/>
              <a:pPr fontAlgn="base">
                <a:spcBef>
                  <a:spcPct val="0"/>
                </a:spcBef>
                <a:spcAft>
                  <a:spcPct val="0"/>
                </a:spcAft>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70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36F512-8CBA-450A-8DBF-D4F043901BE9}" type="slidenum">
              <a:rPr lang="en-US"/>
              <a:pPr fontAlgn="base">
                <a:spcBef>
                  <a:spcPct val="0"/>
                </a:spcBef>
                <a:spcAft>
                  <a:spcPct val="0"/>
                </a:spcAft>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880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26EB74B-C172-41DE-A507-B63D941D2F89}" type="slidenum">
              <a:rPr lang="en-US"/>
              <a:pPr fontAlgn="base">
                <a:spcBef>
                  <a:spcPct val="0"/>
                </a:spcBef>
                <a:spcAft>
                  <a:spcPct val="0"/>
                </a:spcAft>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367DBFA-F0AA-4DE7-B262-FABB6ACD9109}" type="slidenum">
              <a:rPr lang="en-US" smtClean="0"/>
              <a:pPr>
                <a:defRPr/>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80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A48ABE3-AAC7-446F-BC4B-9C6CAE8F49B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AF44C42-85CC-400B-AEB7-E361CEE63072}"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99F1F1-04AC-4187-A981-0DE58D693BF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697495-07A3-4BDE-B811-C49074716FF8}"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1AB423-CB01-4139-BFBD-97193817C21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C5E714F-5E37-4B1F-906F-745A67C105D0}"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014845-198B-442C-8C95-66B081FF47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BCF36A-990F-440F-829C-12C482244245}"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078B3D-2409-4215-AF83-7C0B21E8F3F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87684EF-7FD6-44EB-A867-C913B78F2C45}" type="datetimeFigureOut">
              <a:rPr lang="en-US"/>
              <a:pPr>
                <a:defRPr/>
              </a:pPr>
              <a:t>9/1/2015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830603-BE79-4FD4-AA0C-9D28903C81F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C2C50D7-B8CB-4A78-BDEE-D07AEF652643}" type="datetimeFigureOut">
              <a:rPr lang="en-US"/>
              <a:pPr>
                <a:defRPr/>
              </a:pPr>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579543-C442-424E-87F4-F7CF52FF97E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0AA9298-73AE-49EA-B301-7EDA5A2D5E75}" type="datetimeFigureOut">
              <a:rPr lang="en-US"/>
              <a:pPr>
                <a:defRPr/>
              </a:pPr>
              <a:t>9/1/2015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AA6BA4F-FDED-4475-9624-08B9B341FB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30C5FED-4B6A-4C8D-994B-A033F6C010C3}" type="datetimeFigureOut">
              <a:rPr lang="en-US"/>
              <a:pPr>
                <a:defRPr/>
              </a:pPr>
              <a:t>9/1/2015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656190-EADB-44BF-AE6D-C94FA8C6BE5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FC77E4-57DD-40E2-A521-355FEB2E0728}" type="datetimeFigureOut">
              <a:rPr lang="en-US"/>
              <a:pPr>
                <a:defRPr/>
              </a:pPr>
              <a:t>9/1/2015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48915D5-F7A9-4C10-8AB7-6A4A72AC478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967D7A4-A98C-4D79-BFCD-4722B3BFDFE4}" type="datetimeFigureOut">
              <a:rPr lang="en-US"/>
              <a:pPr>
                <a:defRPr/>
              </a:pPr>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AB43BD-F9B3-42B6-AA6E-424028A22A6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878DDC4-AAA3-4816-A3A3-962B61422F92}" type="datetimeFigureOut">
              <a:rPr lang="en-US"/>
              <a:pPr>
                <a:defRPr/>
              </a:pPr>
              <a:t>9/1/2015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931F16-3309-42AB-BFB9-DDF78861E7B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8CEB85BD-74BF-4FB8-B13C-197FF4AC0098}" type="datetimeFigureOut">
              <a:rPr lang="en-US"/>
              <a:pPr>
                <a:defRPr/>
              </a:pPr>
              <a:t>9/1/2015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BB91DB1-18E7-4D9C-B7D4-1F4EEB416B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image" Target="../media/image5.wmf"/><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image" Target="../media/image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hyperlink" Target="http://developer.android.com/guide/developing/devices/emulator.html"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tags" Target="../tags/tag50.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54.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57.xml"/><Relationship Id="rId7"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20.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notesSlide" Target="../notesSlides/notesSlide34.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slideLayout" Target="../slideLayouts/slideLayout2.xml"/><Relationship Id="rId5" Type="http://schemas.openxmlformats.org/officeDocument/2006/relationships/tags" Target="../tags/tag65.xml"/><Relationship Id="rId15" Type="http://schemas.openxmlformats.org/officeDocument/2006/relationships/hyperlink" Target="http://developer.android.com/guide/topics/ui/index.html" TargetMode="Externa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3.xml"/><Relationship Id="rId7" Type="http://schemas.openxmlformats.org/officeDocument/2006/relationships/notesSlide" Target="../notesSlides/notesSlide35.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hyperlink" Target="http://developer.android.com/resources/tutorials/views/index.html" TargetMode="Externa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3" Type="http://schemas.openxmlformats.org/officeDocument/2006/relationships/tags" Target="../tags/tag78.xml"/><Relationship Id="rId7" Type="http://schemas.openxmlformats.org/officeDocument/2006/relationships/slideLayout" Target="../slideLayouts/slideLayout6.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hyperlink" Target="http://developer.android.com/resources/tutorials/views/index.html" TargetMode="External"/><Relationship Id="rId5" Type="http://schemas.openxmlformats.org/officeDocument/2006/relationships/tags" Target="../tags/tag80.xml"/><Relationship Id="rId10" Type="http://schemas.openxmlformats.org/officeDocument/2006/relationships/image" Target="../media/image24.png"/><Relationship Id="rId4" Type="http://schemas.openxmlformats.org/officeDocument/2006/relationships/tags" Target="../tags/tag79.xml"/><Relationship Id="rId9"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84.xml"/><Relationship Id="rId7" Type="http://schemas.openxmlformats.org/officeDocument/2006/relationships/notesSlide" Target="../notesSlides/notesSlide37.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2.xml"/><Relationship Id="rId5" Type="http://schemas.openxmlformats.org/officeDocument/2006/relationships/tags" Target="../tags/tag86.xml"/><Relationship Id="rId4" Type="http://schemas.openxmlformats.org/officeDocument/2006/relationships/tags" Target="../tags/tag85.xml"/></Relationships>
</file>

<file path=ppt/slides/_rels/slide38.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2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90.xml"/></Relationships>
</file>

<file path=ppt/slides/_rels/slide3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7.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ebkit.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eveloper.android.com/guide/basics/what-is-android.htm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notesSlide" Target="../notesSlides/notesSlide44.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notesSlide" Target="../notesSlides/notesSlide45.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eveloper.android.com/about/dashboards/index.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developer.android.com/reference/packages.html"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hyperlink" Target="http://developer.android.com/guide/topics/fundamentals/activities.html" TargetMode="Externa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hyperlink" Target="http://developer.android.com/guide/topics/fundamentals.html" TargetMode="External"/><Relationship Id="rId5" Type="http://schemas.openxmlformats.org/officeDocument/2006/relationships/notesSlide" Target="../notesSlides/notesSlide80.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solidFill>
                  <a:srgbClr val="0070C0"/>
                </a:solidFill>
              </a:rPr>
              <a:t>Introduction to </a:t>
            </a:r>
            <a:br>
              <a:rPr lang="en-US" smtClean="0">
                <a:solidFill>
                  <a:srgbClr val="0070C0"/>
                </a:solidFill>
              </a:rPr>
            </a:br>
            <a:r>
              <a:rPr lang="en-US" smtClean="0">
                <a:solidFill>
                  <a:srgbClr val="0070C0"/>
                </a:solidFill>
              </a:rPr>
              <a:t>Android Development Environment</a:t>
            </a:r>
            <a:endParaRPr lang="en-US">
              <a:solidFill>
                <a:srgbClr val="0070C0"/>
              </a:solidFill>
            </a:endParaRPr>
          </a:p>
        </p:txBody>
      </p:sp>
      <p:sp>
        <p:nvSpPr>
          <p:cNvPr id="5" name="Subtitle 4"/>
          <p:cNvSpPr>
            <a:spLocks noGrp="1"/>
          </p:cNvSpPr>
          <p:nvPr>
            <p:ph type="subTitle" idx="1"/>
          </p:nvPr>
        </p:nvSpPr>
        <p:spPr/>
        <p:txBody>
          <a:bodyPr>
            <a:normAutofit/>
          </a:bodyPr>
          <a:lstStyle/>
          <a:p>
            <a:r>
              <a:rPr lang="en-US" sz="2800" smtClean="0"/>
              <a:t>ECOD - Aug 2015</a:t>
            </a:r>
            <a:endParaRPr lang="en-US" sz="2800"/>
          </a:p>
        </p:txBody>
      </p:sp>
    </p:spTree>
    <p:extLst>
      <p:ext uri="{BB962C8B-B14F-4D97-AF65-F5344CB8AC3E}">
        <p14:creationId xmlns:p14="http://schemas.microsoft.com/office/powerpoint/2010/main" xmlns="" val="481014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7"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Tree>
    <p:custDataLst>
      <p:tags r:id="rId1"/>
    </p:custDataLst>
    <p:extLst>
      <p:ext uri="{BB962C8B-B14F-4D97-AF65-F5344CB8AC3E}">
        <p14:creationId xmlns:p14="http://schemas.microsoft.com/office/powerpoint/2010/main" xmlns="" val="96036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smtClean="0"/>
              <a:t>Emulator</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Host computer’s keyboard works</a:t>
            </a:r>
          </a:p>
          <a:p>
            <a:r>
              <a:rPr lang="en-US" dirty="0" smtClean="0"/>
              <a:t>Host’s mouse acts as finger</a:t>
            </a:r>
          </a:p>
          <a:p>
            <a:r>
              <a:rPr lang="en-US" dirty="0" smtClean="0"/>
              <a:t>Uses host’s Internet connection</a:t>
            </a:r>
          </a:p>
          <a:p>
            <a:r>
              <a:rPr lang="en-US" dirty="0" smtClean="0"/>
              <a:t>Other buttons work: Home, Menu, Back, Search, volume up and down, etc. </a:t>
            </a:r>
            <a:endParaRPr lang="en-US" dirty="0"/>
          </a:p>
          <a:p>
            <a:r>
              <a:rPr lang="en-US" dirty="0" smtClean="0"/>
              <a:t>Ctrl-F11 toggle landscape </a:t>
            </a:r>
            <a:r>
              <a:rPr lang="en-US" dirty="0" smtClean="0">
                <a:sym typeface="Wingdings" pitchFamily="2" charset="2"/>
              </a:rPr>
              <a:t> portrait</a:t>
            </a:r>
          </a:p>
          <a:p>
            <a:r>
              <a:rPr lang="en-US" dirty="0" smtClean="0">
                <a:sym typeface="Wingdings" pitchFamily="2" charset="2"/>
              </a:rPr>
              <a:t>Alt-Enter toggle full-screen mode</a:t>
            </a:r>
            <a:endParaRPr lang="en-US" dirty="0" smtClean="0"/>
          </a:p>
          <a:p>
            <a:r>
              <a:rPr lang="en-US" dirty="0" smtClean="0"/>
              <a:t>More info at </a:t>
            </a:r>
            <a:r>
              <a:rPr lang="en-US" sz="2000" dirty="0" smtClean="0">
                <a:hlinkClick r:id="rId6"/>
              </a:rPr>
              <a:t>http://developer.android.com/guide/developing/devices/emulator.html</a:t>
            </a:r>
            <a:endParaRPr lang="en-US" dirty="0"/>
          </a:p>
        </p:txBody>
      </p:sp>
    </p:spTree>
    <p:custDataLst>
      <p:tags r:id="rId1"/>
    </p:custDataLst>
    <p:extLst>
      <p:ext uri="{BB962C8B-B14F-4D97-AF65-F5344CB8AC3E}">
        <p14:creationId xmlns:p14="http://schemas.microsoft.com/office/powerpoint/2010/main" xmlns="" val="293236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70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through the emulator console</a:t>
            </a:r>
            <a:endParaRPr lang="en-US" sz="3000" dirty="0"/>
          </a:p>
          <a:p>
            <a:r>
              <a:rPr lang="en-US" sz="3300" dirty="0"/>
              <a:t>No 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Tree>
    <p:custDataLst>
      <p:tags r:id="rId1"/>
    </p:custDataLst>
    <p:extLst>
      <p:ext uri="{BB962C8B-B14F-4D97-AF65-F5344CB8AC3E}">
        <p14:creationId xmlns:p14="http://schemas.microsoft.com/office/powerpoint/2010/main" xmlns="" val="31919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Emulator is essential to testing app but is not a substitute for a real device</a:t>
            </a:r>
          </a:p>
          <a:p>
            <a:r>
              <a:rPr lang="en-US" dirty="0" smtClean="0"/>
              <a:t>Emulators </a:t>
            </a:r>
            <a:r>
              <a:rPr lang="en-US" smtClean="0"/>
              <a:t>are </a:t>
            </a:r>
            <a:r>
              <a:rPr lang="en-US" b="1" smtClean="0"/>
              <a:t>Android </a:t>
            </a:r>
            <a:r>
              <a:rPr lang="en-US" b="1" dirty="0" smtClean="0"/>
              <a:t>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Tree>
    <p:custDataLst>
      <p:tags r:id="rId1"/>
    </p:custDataLst>
    <p:extLst>
      <p:ext uri="{BB962C8B-B14F-4D97-AF65-F5344CB8AC3E}">
        <p14:creationId xmlns:p14="http://schemas.microsoft.com/office/powerpoint/2010/main" xmlns="" val="2685432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229600" cy="1143000"/>
          </a:xfrm>
        </p:spPr>
        <p:txBody>
          <a:bodyPr/>
          <a:lstStyle/>
          <a:p>
            <a:pPr algn="l"/>
            <a:r>
              <a:rPr lang="en-US" smtClean="0">
                <a:solidFill>
                  <a:srgbClr val="0070C0"/>
                </a:solidFill>
              </a:rPr>
              <a:t>Creating Hello </a:t>
            </a:r>
            <a:r>
              <a:rPr lang="en-US" smtClean="0">
                <a:solidFill>
                  <a:srgbClr val="0070C0"/>
                </a:solidFill>
              </a:rPr>
              <a:t>World App</a:t>
            </a:r>
            <a:endParaRPr lang="en-US" dirty="0">
              <a:solidFill>
                <a:srgbClr val="0070C0"/>
              </a:solidFill>
            </a:endParaRPr>
          </a:p>
        </p:txBody>
      </p:sp>
      <p:sp>
        <p:nvSpPr>
          <p:cNvPr id="3" name="Content Placeholder 2"/>
          <p:cNvSpPr>
            <a:spLocks noGrp="1"/>
          </p:cNvSpPr>
          <p:nvPr>
            <p:ph idx="1"/>
          </p:nvPr>
        </p:nvSpPr>
        <p:spPr>
          <a:xfrm>
            <a:off x="457200" y="2438400"/>
            <a:ext cx="8229600" cy="3886200"/>
          </a:xfrm>
        </p:spPr>
        <p:txBody>
          <a:bodyPr>
            <a:normAutofit fontScale="92500" lnSpcReduction="20000"/>
          </a:bodyPr>
          <a:lstStyle/>
          <a:p>
            <a:pPr marL="514350" indent="-514350">
              <a:buFont typeface="+mj-lt"/>
              <a:buAutoNum type="arabicPeriod"/>
            </a:pPr>
            <a:r>
              <a:rPr lang="en-US" sz="2800" dirty="0" smtClean="0"/>
              <a:t>Create </a:t>
            </a:r>
            <a:r>
              <a:rPr lang="en-US" sz="2800" smtClean="0"/>
              <a:t>an Activity</a:t>
            </a:r>
          </a:p>
          <a:p>
            <a:pPr marL="514350" indent="-514350">
              <a:buFont typeface="+mj-lt"/>
              <a:buAutoNum type="arabicPeriod"/>
            </a:pPr>
            <a:endParaRPr lang="en-US" sz="2800" dirty="0" smtClean="0"/>
          </a:p>
          <a:p>
            <a:pPr marL="514350" indent="-514350">
              <a:buFont typeface="+mj-lt"/>
              <a:buAutoNum type="arabicPeriod"/>
            </a:pPr>
            <a:r>
              <a:rPr lang="en-US" sz="2800" dirty="0"/>
              <a:t>D</a:t>
            </a:r>
            <a:r>
              <a:rPr lang="en-US" sz="2800" dirty="0" smtClean="0"/>
              <a:t>emonstrate </a:t>
            </a:r>
            <a:r>
              <a:rPr lang="en-US" sz="2800" smtClean="0"/>
              <a:t>resources created</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Activity lifecycle within the </a:t>
            </a:r>
            <a:r>
              <a:rPr lang="en-US" sz="2800" smtClean="0"/>
              <a:t>Android OS</a:t>
            </a:r>
          </a:p>
          <a:p>
            <a:pPr marL="514350" indent="-514350">
              <a:buFont typeface="+mj-lt"/>
              <a:buAutoNum type="arabicPeriod"/>
            </a:pPr>
            <a:endParaRPr lang="en-US" sz="2800" dirty="0" smtClean="0"/>
          </a:p>
          <a:p>
            <a:pPr marL="514350" indent="-514350">
              <a:buFont typeface="+mj-lt"/>
              <a:buAutoNum type="arabicPeriod"/>
            </a:pPr>
            <a:r>
              <a:rPr lang="en-US" sz="2800" dirty="0" smtClean="0"/>
              <a:t>show the various debugging </a:t>
            </a:r>
            <a:r>
              <a:rPr lang="en-US" sz="2800" smtClean="0"/>
              <a:t>tools available</a:t>
            </a:r>
          </a:p>
          <a:p>
            <a:pPr marL="514350" indent="-514350">
              <a:buFont typeface="+mj-lt"/>
              <a:buAutoNum type="arabicPeriod"/>
            </a:pPr>
            <a:endParaRPr lang="en-US" sz="2800" dirty="0" smtClean="0"/>
          </a:p>
          <a:p>
            <a:pPr marL="514350" indent="-514350">
              <a:buFont typeface="+mj-lt"/>
              <a:buAutoNum type="arabicPeriod"/>
            </a:pPr>
            <a:r>
              <a:rPr lang="en-US" sz="2800" dirty="0" smtClean="0"/>
              <a:t>show how to start one Activity from another</a:t>
            </a:r>
            <a:endParaRPr lang="en-US" sz="28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781800" y="192157"/>
            <a:ext cx="2105025" cy="2279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1"/>
          <p:cNvSpPr txBox="1">
            <a:spLocks/>
          </p:cNvSpPr>
          <p:nvPr/>
        </p:nvSpPr>
        <p:spPr>
          <a:xfrm>
            <a:off x="304800" y="2286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smtClean="0">
                <a:ln>
                  <a:noFill/>
                </a:ln>
                <a:solidFill>
                  <a:srgbClr val="FF0000"/>
                </a:solidFill>
                <a:effectLst/>
                <a:uLnTx/>
                <a:uFillTx/>
                <a:latin typeface="+mj-lt"/>
                <a:ea typeface="+mj-ea"/>
                <a:cs typeface="+mj-cs"/>
              </a:rPr>
              <a:t>Live Lab</a:t>
            </a:r>
            <a:endParaRPr kumimoji="0" lang="en-US" sz="6600" b="0" i="0" u="none"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xmlns="" val="227421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US" smtClean="0"/>
              <a:t>Pre-Req for Mobile Lab</a:t>
            </a:r>
          </a:p>
        </p:txBody>
      </p:sp>
      <p:sp>
        <p:nvSpPr>
          <p:cNvPr id="4" name="Subtitle 3"/>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Ensure the AVD and DSK are confugired well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Screenshot - 9_1_2015 , 1_15_17 PM.png"/>
          <p:cNvPicPr>
            <a:picLocks noGrp="1" noChangeAspect="1"/>
          </p:cNvPicPr>
          <p:nvPr isPhoto="1"/>
        </p:nvPicPr>
        <p:blipFill>
          <a:blip r:embed="rId3" cstate="print"/>
          <a:srcRect/>
          <a:stretch>
            <a:fillRect/>
          </a:stretch>
        </p:blipFill>
        <p:spPr bwMode="auto">
          <a:xfrm>
            <a:off x="0" y="857250"/>
            <a:ext cx="9144000" cy="51435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Screenshot - 9_1_2015 , 1_15_30 PM.png"/>
          <p:cNvPicPr>
            <a:picLocks noGrp="1" noChangeAspect="1"/>
          </p:cNvPicPr>
          <p:nvPr isPhoto="1"/>
        </p:nvPicPr>
        <p:blipFill>
          <a:blip r:embed="rId3" cstate="print"/>
          <a:srcRect/>
          <a:stretch>
            <a:fillRect/>
          </a:stretch>
        </p:blipFill>
        <p:spPr bwMode="auto">
          <a:xfrm>
            <a:off x="0" y="1239838"/>
            <a:ext cx="9144000" cy="43767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Screenshot - 9_1_2015 , 1_16_09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Tree>
    <p:extLst>
      <p:ext uri="{BB962C8B-B14F-4D97-AF65-F5344CB8AC3E}">
        <p14:creationId xmlns:p14="http://schemas.microsoft.com/office/powerpoint/2010/main" xmlns="" val="50513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Screenshot - 9_1_2015 , 1_16_26 PM.png"/>
          <p:cNvPicPr>
            <a:picLocks noGrp="1" noChangeAspect="1"/>
          </p:cNvPicPr>
          <p:nvPr isPhoto="1"/>
        </p:nvPicPr>
        <p:blipFill>
          <a:blip r:embed="rId3" cstate="print"/>
          <a:srcRect/>
          <a:stretch>
            <a:fillRect/>
          </a:stretch>
        </p:blipFill>
        <p:spPr bwMode="auto">
          <a:xfrm>
            <a:off x="0" y="427038"/>
            <a:ext cx="9144000" cy="600233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p:txBody>
          <a:bodyPr/>
          <a:lstStyle/>
          <a:p>
            <a:r>
              <a:rPr lang="en-US" smtClean="0"/>
              <a:t>Mobile Labs</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1-7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3"/>
          <p:cNvSpPr>
            <a:spLocks noGrp="1"/>
          </p:cNvSpPr>
          <p:nvPr>
            <p:ph type="ctrTitle"/>
          </p:nvPr>
        </p:nvSpPr>
        <p:spPr/>
        <p:txBody>
          <a:bodyPr/>
          <a:lstStyle/>
          <a:p>
            <a:r>
              <a:rPr lang="en-US" smtClean="0"/>
              <a:t>Lab 1</a:t>
            </a:r>
          </a:p>
        </p:txBody>
      </p:sp>
      <p:sp>
        <p:nvSpPr>
          <p:cNvPr id="5" name="Subtitle 4"/>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Getting Hello World App Running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Screenshot - 9_1_2015 , 1_06_05 PM.png"/>
          <p:cNvPicPr>
            <a:picLocks noGrp="1" noChangeAspect="1"/>
          </p:cNvPicPr>
          <p:nvPr isPhoto="1"/>
        </p:nvPicPr>
        <p:blipFill>
          <a:blip r:embed="rId3" cstate="print"/>
          <a:srcRect/>
          <a:stretch>
            <a:fillRect/>
          </a:stretch>
        </p:blipFill>
        <p:spPr bwMode="auto">
          <a:xfrm>
            <a:off x="0" y="160338"/>
            <a:ext cx="9144000" cy="653573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descr="Screenshot - 9_1_2015 , 1_06_18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Screenshot - 9_1_2015 , 1_06_25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Screenshot - 9_1_2015 , 1_06_29 PM.png"/>
          <p:cNvPicPr>
            <a:picLocks noGrp="1" noChangeAspect="1"/>
          </p:cNvPicPr>
          <p:nvPr isPhoto="1"/>
        </p:nvPicPr>
        <p:blipFill>
          <a:blip r:embed="rId3" cstate="print"/>
          <a:srcRect/>
          <a:stretch>
            <a:fillRect/>
          </a:stretch>
        </p:blipFill>
        <p:spPr bwMode="auto">
          <a:xfrm>
            <a:off x="109538" y="0"/>
            <a:ext cx="8923337" cy="6858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descr="Screenshot - 9_1_2015 , 1_12_38 PM.png"/>
          <p:cNvPicPr>
            <a:picLocks noGrp="1" noChangeAspect="1"/>
          </p:cNvPicPr>
          <p:nvPr isPhoto="1"/>
        </p:nvPicPr>
        <p:blipFill>
          <a:blip r:embed="rId3" cstate="print"/>
          <a:srcRect/>
          <a:stretch>
            <a:fillRect/>
          </a:stretch>
        </p:blipFill>
        <p:spPr bwMode="auto">
          <a:xfrm>
            <a:off x="0" y="993775"/>
            <a:ext cx="9144000" cy="4870450"/>
          </a:xfrm>
          <a:prstGeom prst="rect">
            <a:avLst/>
          </a:prstGeom>
          <a:noFill/>
          <a:ln w="9525">
            <a:noFill/>
            <a:miter lim="800000"/>
            <a:headEnd/>
            <a:tailEnd/>
          </a:ln>
        </p:spPr>
      </p:pic>
      <p:sp>
        <p:nvSpPr>
          <p:cNvPr id="3" name="TextBox 2"/>
          <p:cNvSpPr txBox="1"/>
          <p:nvPr/>
        </p:nvSpPr>
        <p:spPr>
          <a:xfrm>
            <a:off x="2971800" y="304800"/>
            <a:ext cx="3103735" cy="523220"/>
          </a:xfrm>
          <a:prstGeom prst="rect">
            <a:avLst/>
          </a:prstGeom>
          <a:noFill/>
        </p:spPr>
        <p:txBody>
          <a:bodyPr wrap="none" rtlCol="0">
            <a:spAutoFit/>
          </a:bodyPr>
          <a:lstStyle/>
          <a:p>
            <a:r>
              <a:rPr lang="en-US" sz="2800" smtClean="0"/>
              <a:t>Ready to Launch !</a:t>
            </a:r>
            <a:endParaRPr 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Screenshot - 9_1_2015 , 1_30_30 PM.png"/>
          <p:cNvPicPr>
            <a:picLocks noGrp="1" noChangeAspect="1"/>
          </p:cNvPicPr>
          <p:nvPr isPhoto="1"/>
        </p:nvPicPr>
        <p:blipFill>
          <a:blip r:embed="rId3" cstate="print"/>
          <a:srcRect/>
          <a:stretch>
            <a:fillRect/>
          </a:stretch>
        </p:blipFill>
        <p:spPr bwMode="auto">
          <a:xfrm>
            <a:off x="0" y="1098550"/>
            <a:ext cx="9144000" cy="4659313"/>
          </a:xfrm>
          <a:prstGeom prst="rect">
            <a:avLst/>
          </a:prstGeom>
          <a:noFill/>
          <a:ln w="9525">
            <a:noFill/>
            <a:miter lim="800000"/>
            <a:headEnd/>
            <a:tailEnd/>
          </a:ln>
        </p:spPr>
      </p:pic>
      <p:sp>
        <p:nvSpPr>
          <p:cNvPr id="3" name="Oval 2"/>
          <p:cNvSpPr/>
          <p:nvPr/>
        </p:nvSpPr>
        <p:spPr>
          <a:xfrm>
            <a:off x="1600200" y="12954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TextBox 3"/>
          <p:cNvSpPr txBox="1"/>
          <p:nvPr/>
        </p:nvSpPr>
        <p:spPr>
          <a:xfrm>
            <a:off x="3352800" y="457200"/>
            <a:ext cx="1463862" cy="523220"/>
          </a:xfrm>
          <a:prstGeom prst="rect">
            <a:avLst/>
          </a:prstGeom>
          <a:noFill/>
        </p:spPr>
        <p:txBody>
          <a:bodyPr wrap="none" rtlCol="0">
            <a:spAutoFit/>
          </a:bodyPr>
          <a:lstStyle/>
          <a:p>
            <a:r>
              <a:rPr lang="en-US" sz="2800" smtClean="0"/>
              <a:t>Hurray !</a:t>
            </a:r>
            <a:endParaRPr 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dirty="0" smtClean="0"/>
              <a:t>Important Files</a:t>
            </a:r>
            <a:endParaRPr lang="en-US" dirty="0"/>
          </a:p>
        </p:txBody>
      </p:sp>
      <p:sp>
        <p:nvSpPr>
          <p:cNvPr id="5" name="Content Placeholder 4"/>
          <p:cNvSpPr>
            <a:spLocks noGrp="1"/>
          </p:cNvSpPr>
          <p:nvPr>
            <p:ph idx="1"/>
            <p:custDataLst>
              <p:tags r:id="rId3"/>
            </p:custDataLst>
          </p:nvPr>
        </p:nvSpPr>
        <p:spPr/>
        <p:txBody>
          <a:bodyPr>
            <a:noAutofit/>
          </a:bodyPr>
          <a:lstStyle/>
          <a:p>
            <a:pPr marL="457200" indent="-457200">
              <a:buFont typeface="+mj-lt"/>
              <a:buAutoNum type="arabicPeriod"/>
            </a:pPr>
            <a:r>
              <a:rPr lang="en-US" sz="2000" smtClean="0"/>
              <a:t>src/</a:t>
            </a:r>
            <a:r>
              <a:rPr lang="en-US" sz="2000" b="1" smtClean="0"/>
              <a:t>HelloWorld.java</a:t>
            </a:r>
            <a:endParaRPr lang="en-US" sz="2000" b="1" dirty="0" smtClean="0"/>
          </a:p>
          <a:p>
            <a:pPr marL="914400" lvl="1" indent="-457200">
              <a:buFont typeface="+mj-lt"/>
              <a:buAutoNum type="arabicPeriod"/>
            </a:pPr>
            <a:r>
              <a:rPr lang="en-US" sz="2000" dirty="0" smtClean="0"/>
              <a:t>Activity which is started when </a:t>
            </a:r>
            <a:r>
              <a:rPr lang="en-US" sz="2000" smtClean="0"/>
              <a:t>app executes</a:t>
            </a:r>
          </a:p>
          <a:p>
            <a:pPr marL="457200" indent="-457200">
              <a:buFont typeface="+mj-lt"/>
              <a:buAutoNum type="arabicPeriod"/>
            </a:pPr>
            <a:r>
              <a:rPr lang="en-US" sz="2000" smtClean="0"/>
              <a:t>gen/</a:t>
            </a:r>
            <a:r>
              <a:rPr lang="en-US" sz="2000" b="1" smtClean="0"/>
              <a:t>R.java</a:t>
            </a:r>
            <a:r>
              <a:rPr lang="en-US" sz="2000" smtClean="0"/>
              <a:t>    </a:t>
            </a:r>
            <a:r>
              <a:rPr lang="en-US" sz="2000" smtClean="0">
                <a:solidFill>
                  <a:srgbClr val="FF0000"/>
                </a:solidFill>
              </a:rPr>
              <a:t>(DO NOT MODIFY!)</a:t>
            </a:r>
          </a:p>
          <a:p>
            <a:pPr marL="914400" lvl="1" indent="-457200">
              <a:buFont typeface="+mj-lt"/>
              <a:buAutoNum type="arabicPeriod"/>
            </a:pPr>
            <a:r>
              <a:rPr lang="en-US" sz="2000" smtClean="0"/>
              <a:t>Auto-generated, auto-updated file with identifiers from main.xml, strings.xml, and elsewhere</a:t>
            </a:r>
            <a:endParaRPr lang="en-US" sz="2400" dirty="0" smtClean="0"/>
          </a:p>
          <a:p>
            <a:pPr marL="457200" indent="-457200">
              <a:buFont typeface="+mj-lt"/>
              <a:buAutoNum type="arabicPeriod"/>
            </a:pPr>
            <a:r>
              <a:rPr lang="en-US" sz="2000" dirty="0" smtClean="0"/>
              <a:t>res/layout/</a:t>
            </a:r>
            <a:r>
              <a:rPr lang="en-US" sz="2000" b="1" dirty="0" smtClean="0"/>
              <a:t>main.xml</a:t>
            </a:r>
          </a:p>
          <a:p>
            <a:pPr marL="914400" lvl="1" indent="-457200">
              <a:buFont typeface="+mj-lt"/>
              <a:buAutoNum type="arabicPeriod"/>
            </a:pPr>
            <a:r>
              <a:rPr lang="en-US" sz="2000" dirty="0" smtClean="0"/>
              <a:t>Defines &amp; lays out widgets for the activity</a:t>
            </a:r>
          </a:p>
          <a:p>
            <a:pPr marL="457200" indent="-457200">
              <a:buFont typeface="+mj-lt"/>
              <a:buAutoNum type="arabicPeriod"/>
            </a:pPr>
            <a:r>
              <a:rPr lang="en-US" sz="2000" dirty="0" smtClean="0"/>
              <a:t>res/values/</a:t>
            </a:r>
            <a:r>
              <a:rPr lang="en-US" sz="2000" b="1" dirty="0" smtClean="0"/>
              <a:t>strings.xml</a:t>
            </a:r>
          </a:p>
          <a:p>
            <a:pPr marL="914400" lvl="1" indent="-457200">
              <a:buFont typeface="+mj-lt"/>
              <a:buAutoNum type="arabicPeriod"/>
            </a:pPr>
            <a:r>
              <a:rPr lang="en-US" sz="2000" dirty="0" smtClean="0"/>
              <a:t>String constants used by app</a:t>
            </a:r>
          </a:p>
          <a:p>
            <a:pPr marL="457200" indent="-457200">
              <a:buFont typeface="+mj-lt"/>
              <a:buAutoNum type="arabicPeriod"/>
            </a:pPr>
            <a:r>
              <a:rPr lang="en-US" sz="2000" b="1" smtClean="0"/>
              <a:t>AndroidManifest.xml</a:t>
            </a:r>
            <a:endParaRPr lang="en-US" sz="2000" b="1" dirty="0" smtClean="0"/>
          </a:p>
          <a:p>
            <a:pPr marL="914400" lvl="1" indent="-457200">
              <a:buFont typeface="+mj-lt"/>
              <a:buAutoNum type="arabicPeriod"/>
            </a:pPr>
            <a:r>
              <a:rPr lang="en-US" sz="2000" dirty="0" smtClean="0"/>
              <a:t>Declares all the app’s components</a:t>
            </a:r>
          </a:p>
          <a:p>
            <a:pPr marL="914400" lvl="1" indent="-457200">
              <a:buFont typeface="+mj-lt"/>
              <a:buAutoNum type="arabicPeriod"/>
            </a:pPr>
            <a:r>
              <a:rPr lang="en-US" sz="2000" dirty="0" smtClean="0"/>
              <a:t>Names libraries app needs to be linked against</a:t>
            </a:r>
          </a:p>
          <a:p>
            <a:pPr marL="914400" lvl="1" indent="-457200">
              <a:buFont typeface="+mj-lt"/>
              <a:buAutoNum type="arabicPeriod"/>
            </a:pPr>
            <a:r>
              <a:rPr lang="en-US" sz="2000" dirty="0" smtClean="0"/>
              <a:t>Identifies permissions the app expects to be granted</a:t>
            </a:r>
            <a:endParaRPr lang="en-US" sz="2000" dirty="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29</a:t>
            </a:fld>
            <a:endParaRPr lang="en-US"/>
          </a:p>
        </p:txBody>
      </p:sp>
    </p:spTree>
    <p:custDataLst>
      <p:tags r:id="rId1"/>
    </p:custDataLst>
    <p:extLst>
      <p:ext uri="{BB962C8B-B14F-4D97-AF65-F5344CB8AC3E}">
        <p14:creationId xmlns:p14="http://schemas.microsoft.com/office/powerpoint/2010/main" xmlns="" val="1231537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Tree>
    <p:custDataLst>
      <p:tags r:id="rId1"/>
    </p:custDataLst>
    <p:extLst>
      <p:ext uri="{BB962C8B-B14F-4D97-AF65-F5344CB8AC3E}">
        <p14:creationId xmlns:p14="http://schemas.microsoft.com/office/powerpoint/2010/main" xmlns="" val="2364041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a:xfrm>
            <a:off x="457200" y="990600"/>
            <a:ext cx="8229600" cy="1143000"/>
          </a:xfrm>
        </p:spPr>
        <p:txBody>
          <a:bodyPr/>
          <a:lstStyle/>
          <a:p>
            <a:r>
              <a:rPr lang="en-US" smtClean="0"/>
              <a:t>1   -   </a:t>
            </a:r>
            <a:r>
              <a:rPr lang="en-US" smtClean="0"/>
              <a:t>src/</a:t>
            </a:r>
            <a:r>
              <a:rPr lang="en-US" b="1" smtClean="0"/>
              <a:t>HelloWorld.java</a:t>
            </a:r>
            <a:endParaRPr lang="en-US" b="1" dirty="0" smtClean="0"/>
          </a:p>
        </p:txBody>
      </p:sp>
      <p:sp>
        <p:nvSpPr>
          <p:cNvPr id="5" name="Content Placeholder 4"/>
          <p:cNvSpPr>
            <a:spLocks noGrp="1"/>
          </p:cNvSpPr>
          <p:nvPr>
            <p:ph idx="1"/>
            <p:custDataLst>
              <p:tags r:id="rId3"/>
            </p:custDataLst>
          </p:nvPr>
        </p:nvSpPr>
        <p:spPr>
          <a:xfrm>
            <a:off x="1828800" y="2667000"/>
            <a:ext cx="6858000" cy="3459163"/>
          </a:xfrm>
        </p:spPr>
        <p:txBody>
          <a:bodyPr>
            <a:noAutofit/>
          </a:bodyPr>
          <a:lstStyle/>
          <a:p>
            <a:r>
              <a:rPr lang="en-US" sz="2400" dirty="0" smtClean="0"/>
              <a:t>Activity which is started when app executes</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30</a:t>
            </a:fld>
            <a:endParaRPr lang="en-US"/>
          </a:p>
        </p:txBody>
      </p:sp>
    </p:spTree>
    <p:custDataLst>
      <p:tags r:id="rId1"/>
    </p:custDataLst>
    <p:extLst>
      <p:ext uri="{BB962C8B-B14F-4D97-AF65-F5344CB8AC3E}">
        <p14:creationId xmlns:p14="http://schemas.microsoft.com/office/powerpoint/2010/main" xmlns="" val="1427028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2   -   gen/</a:t>
            </a:r>
            <a:r>
              <a:rPr lang="en-US" b="1" smtClean="0"/>
              <a:t>R.java</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Auto-generated file with identifiers from main.xml, strings.xml, and elsewhere</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31</a:t>
            </a:fld>
            <a:endParaRPr lang="en-US"/>
          </a:p>
        </p:txBody>
      </p:sp>
      <p:pic>
        <p:nvPicPr>
          <p:cNvPr id="104451" name="Picture 3"/>
          <p:cNvPicPr>
            <a:picLocks noChangeAspect="1" noChangeArrowheads="1"/>
          </p:cNvPicPr>
          <p:nvPr>
            <p:custDataLst>
              <p:tags r:id="rId5"/>
            </p:custDataLst>
          </p:nvPr>
        </p:nvPicPr>
        <p:blipFill>
          <a:blip r:embed="rId9" cstate="print"/>
          <a:srcRect/>
          <a:stretch>
            <a:fillRect/>
          </a:stretch>
        </p:blipFill>
        <p:spPr bwMode="auto">
          <a:xfrm>
            <a:off x="609600" y="2057400"/>
            <a:ext cx="5943600" cy="4721692"/>
          </a:xfrm>
          <a:prstGeom prst="rect">
            <a:avLst/>
          </a:prstGeom>
          <a:noFill/>
          <a:ln w="9525">
            <a:noFill/>
            <a:miter lim="800000"/>
            <a:headEnd/>
            <a:tailEnd/>
          </a:ln>
        </p:spPr>
      </p:pic>
      <p:sp>
        <p:nvSpPr>
          <p:cNvPr id="8" name="TextBox 7"/>
          <p:cNvSpPr txBox="1"/>
          <p:nvPr>
            <p:custDataLst>
              <p:tags r:id="rId6"/>
            </p:custDataLst>
          </p:nvPr>
        </p:nvSpPr>
        <p:spPr>
          <a:xfrm>
            <a:off x="7162800" y="3352800"/>
            <a:ext cx="1371600" cy="830997"/>
          </a:xfrm>
          <a:prstGeom prst="rect">
            <a:avLst/>
          </a:prstGeom>
          <a:noFill/>
        </p:spPr>
        <p:txBody>
          <a:bodyPr wrap="square" rtlCol="0">
            <a:spAutoFit/>
          </a:bodyPr>
          <a:lstStyle/>
          <a:p>
            <a:pPr algn="ctr"/>
            <a:r>
              <a:rPr lang="en-US" sz="2400" dirty="0" smtClean="0">
                <a:solidFill>
                  <a:srgbClr val="C00000"/>
                </a:solidFill>
              </a:rPr>
              <a:t>Do not modify!</a:t>
            </a:r>
            <a:endParaRPr lang="en-US" sz="2400" dirty="0">
              <a:solidFill>
                <a:srgbClr val="C00000"/>
              </a:solidFill>
            </a:endParaRPr>
          </a:p>
        </p:txBody>
      </p:sp>
    </p:spTree>
    <p:custDataLst>
      <p:tags r:id="rId1"/>
    </p:custDataLst>
    <p:extLst>
      <p:ext uri="{BB962C8B-B14F-4D97-AF65-F5344CB8AC3E}">
        <p14:creationId xmlns:p14="http://schemas.microsoft.com/office/powerpoint/2010/main" xmlns="" val="1410829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   res/layout/main.xml</a:t>
            </a:r>
            <a:endParaRPr lang="en-US" dirty="0"/>
          </a:p>
        </p:txBody>
      </p:sp>
      <p:sp>
        <p:nvSpPr>
          <p:cNvPr id="3" name="Content Placeholder 2"/>
          <p:cNvSpPr>
            <a:spLocks noGrp="1"/>
          </p:cNvSpPr>
          <p:nvPr>
            <p:ph idx="1"/>
          </p:nvPr>
        </p:nvSpPr>
        <p:spPr/>
        <p:txBody>
          <a:bodyPr/>
          <a:lstStyle/>
          <a:p>
            <a:r>
              <a:rPr lang="en-US" dirty="0" smtClean="0"/>
              <a:t>layout of main activity</a:t>
            </a:r>
          </a:p>
          <a:p>
            <a:r>
              <a:rPr lang="en-US" dirty="0" smtClean="0"/>
              <a:t>xml view</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2895600"/>
            <a:ext cx="8718115" cy="365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7613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 contd. -  res/layout/main.xml</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33600" y="990600"/>
            <a:ext cx="5676900" cy="5829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7869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lstStyle/>
          <a:p>
            <a:r>
              <a:rPr lang="en-US" smtClean="0"/>
              <a:t>3 contd.   - res/layout/</a:t>
            </a:r>
            <a:r>
              <a:rPr lang="en-US" b="1" smtClean="0"/>
              <a:t>main.xml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layouts &amp; widgets for the activity</a:t>
            </a:r>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34</a:t>
            </a:fld>
            <a:endParaRPr lang="en-US"/>
          </a:p>
        </p:txBody>
      </p:sp>
      <p:pic>
        <p:nvPicPr>
          <p:cNvPr id="97282" name="Picture 2"/>
          <p:cNvPicPr>
            <a:picLocks noChangeAspect="1" noChangeArrowheads="1"/>
          </p:cNvPicPr>
          <p:nvPr>
            <p:custDataLst>
              <p:tags r:id="rId5"/>
            </p:custDataLst>
          </p:nvPr>
        </p:nvPicPr>
        <p:blipFill>
          <a:blip r:embed="rId13" cstate="print"/>
          <a:srcRect/>
          <a:stretch>
            <a:fillRect/>
          </a:stretch>
        </p:blipFill>
        <p:spPr bwMode="auto">
          <a:xfrm>
            <a:off x="457200" y="2438400"/>
            <a:ext cx="6342222" cy="3505200"/>
          </a:xfrm>
          <a:prstGeom prst="rect">
            <a:avLst/>
          </a:prstGeom>
          <a:noFill/>
          <a:ln w="9525">
            <a:noFill/>
            <a:miter lim="800000"/>
            <a:headEnd/>
            <a:tailEnd/>
          </a:ln>
        </p:spPr>
      </p:pic>
      <p:pic>
        <p:nvPicPr>
          <p:cNvPr id="97284" name="Picture 4" descr="http://developer.android.com/images/viewgroup.png"/>
          <p:cNvPicPr>
            <a:picLocks noChangeAspect="1" noChangeArrowheads="1"/>
          </p:cNvPicPr>
          <p:nvPr>
            <p:custDataLst>
              <p:tags r:id="rId6"/>
            </p:custDataLst>
          </p:nvPr>
        </p:nvPicPr>
        <p:blipFill>
          <a:blip r:embed="rId14" cstate="print"/>
          <a:srcRect/>
          <a:stretch>
            <a:fillRect/>
          </a:stretch>
        </p:blipFill>
        <p:spPr bwMode="auto">
          <a:xfrm>
            <a:off x="5562600" y="3429000"/>
            <a:ext cx="2971800" cy="2009776"/>
          </a:xfrm>
          <a:prstGeom prst="rect">
            <a:avLst/>
          </a:prstGeom>
          <a:noFill/>
        </p:spPr>
      </p:pic>
      <p:cxnSp>
        <p:nvCxnSpPr>
          <p:cNvPr id="7" name="Straight Arrow Connector 6"/>
          <p:cNvCxnSpPr/>
          <p:nvPr>
            <p:custDataLst>
              <p:tags r:id="rId7"/>
            </p:custDataLst>
          </p:nvPr>
        </p:nvCxnSpPr>
        <p:spPr>
          <a:xfrm rot="10800000">
            <a:off x="4495800" y="4953000"/>
            <a:ext cx="1066800" cy="76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custDataLst>
              <p:tags r:id="rId8"/>
            </p:custDataLst>
          </p:nvPr>
        </p:nvCxnSpPr>
        <p:spPr>
          <a:xfrm rot="10800000">
            <a:off x="4572000" y="4267200"/>
            <a:ext cx="1752600" cy="6858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9"/>
            </p:custDataLst>
          </p:nvPr>
        </p:nvCxnSpPr>
        <p:spPr>
          <a:xfrm rot="10800000">
            <a:off x="4648200" y="3048000"/>
            <a:ext cx="2057400" cy="4572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1219200" y="6400800"/>
            <a:ext cx="6705600" cy="338554"/>
          </a:xfrm>
          <a:prstGeom prst="rect">
            <a:avLst/>
          </a:prstGeom>
          <a:noFill/>
        </p:spPr>
        <p:txBody>
          <a:bodyPr wrap="square" rtlCol="0">
            <a:spAutoFit/>
          </a:bodyPr>
          <a:lstStyle/>
          <a:p>
            <a:pPr algn="ctr"/>
            <a:r>
              <a:rPr lang="en-US" sz="1600" dirty="0" smtClean="0"/>
              <a:t>Tree from: </a:t>
            </a:r>
            <a:r>
              <a:rPr lang="en-US" sz="1600" dirty="0" smtClean="0">
                <a:hlinkClick r:id="rId15"/>
              </a:rPr>
              <a:t>http://developer.android.com/guide/topics/ui/index.html</a:t>
            </a:r>
            <a:endParaRPr lang="en-US" sz="1600" dirty="0"/>
          </a:p>
        </p:txBody>
      </p:sp>
    </p:spTree>
    <p:custDataLst>
      <p:tags r:id="rId1"/>
    </p:custDataLst>
    <p:extLst>
      <p:ext uri="{BB962C8B-B14F-4D97-AF65-F5344CB8AC3E}">
        <p14:creationId xmlns:p14="http://schemas.microsoft.com/office/powerpoint/2010/main" xmlns="" val="2085067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sz="3600" smtClean="0"/>
              <a:t>3  Contd  -  Available </a:t>
            </a:r>
            <a:r>
              <a:rPr lang="en-US" sz="3600" dirty="0" smtClean="0"/>
              <a:t>Layouts</a:t>
            </a:r>
            <a:endParaRPr lang="en-US" sz="3600" dirty="0"/>
          </a:p>
        </p:txBody>
      </p:sp>
      <p:pic>
        <p:nvPicPr>
          <p:cNvPr id="23554" name="Picture 2"/>
          <p:cNvPicPr>
            <a:picLocks noChangeAspect="1" noChangeArrowheads="1"/>
          </p:cNvPicPr>
          <p:nvPr>
            <p:custDataLst>
              <p:tags r:id="rId3"/>
            </p:custDataLst>
          </p:nvPr>
        </p:nvPicPr>
        <p:blipFill>
          <a:blip r:embed="rId8" cstate="print"/>
          <a:srcRect/>
          <a:stretch>
            <a:fillRect/>
          </a:stretch>
        </p:blipFill>
        <p:spPr bwMode="auto">
          <a:xfrm>
            <a:off x="457200" y="2133600"/>
            <a:ext cx="8153400" cy="3598059"/>
          </a:xfrm>
          <a:prstGeom prst="rect">
            <a:avLst/>
          </a:prstGeom>
          <a:noFill/>
          <a:ln w="9525">
            <a:noFill/>
            <a:miter lim="800000"/>
            <a:headEnd/>
            <a:tailEnd/>
          </a:ln>
        </p:spPr>
      </p:pic>
      <p:sp>
        <p:nvSpPr>
          <p:cNvPr id="4" name="TextBox 3"/>
          <p:cNvSpPr txBox="1"/>
          <p:nvPr>
            <p:custDataLst>
              <p:tags r:id="rId4"/>
            </p:custDataLst>
          </p:nvPr>
        </p:nvSpPr>
        <p:spPr>
          <a:xfrm>
            <a:off x="990600" y="6248400"/>
            <a:ext cx="7239000" cy="369332"/>
          </a:xfrm>
          <a:prstGeom prst="rect">
            <a:avLst/>
          </a:prstGeom>
          <a:noFill/>
        </p:spPr>
        <p:txBody>
          <a:bodyPr wrap="square" rtlCol="0">
            <a:spAutoFit/>
          </a:bodyPr>
          <a:lstStyle/>
          <a:p>
            <a:pPr algn="ctr"/>
            <a:r>
              <a:rPr lang="en-US" dirty="0" smtClean="0">
                <a:hlinkClick r:id="rId9"/>
              </a:rPr>
              <a:t>http://developer.android.com/resources/tutorials/views/index.html</a:t>
            </a:r>
            <a:endParaRPr lang="en-US" dirty="0"/>
          </a:p>
        </p:txBody>
      </p:sp>
      <p:sp>
        <p:nvSpPr>
          <p:cNvPr id="5" name="Slide Number Placeholder 4"/>
          <p:cNvSpPr>
            <a:spLocks noGrp="1"/>
          </p:cNvSpPr>
          <p:nvPr>
            <p:ph type="sldNum" sz="quarter" idx="12"/>
            <p:custDataLst>
              <p:tags r:id="rId5"/>
            </p:custDataLst>
          </p:nvPr>
        </p:nvSpPr>
        <p:spPr/>
        <p:txBody>
          <a:bodyPr/>
          <a:lstStyle/>
          <a:p>
            <a:fld id="{374E9322-ADF7-42DC-A84A-F7705813E879}" type="slidenum">
              <a:rPr lang="en-US" smtClean="0"/>
              <a:pPr/>
              <a:t>35</a:t>
            </a:fld>
            <a:endParaRPr lang="en-US" dirty="0"/>
          </a:p>
        </p:txBody>
      </p:sp>
    </p:spTree>
    <p:custDataLst>
      <p:tags r:id="rId1"/>
    </p:custDataLst>
    <p:extLst>
      <p:ext uri="{BB962C8B-B14F-4D97-AF65-F5344CB8AC3E}">
        <p14:creationId xmlns:p14="http://schemas.microsoft.com/office/powerpoint/2010/main" xmlns="" val="8765413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3  contd -  Available </a:t>
            </a:r>
            <a:r>
              <a:rPr lang="en-US" dirty="0" smtClean="0"/>
              <a:t>Widgets</a:t>
            </a:r>
            <a:endParaRPr lang="en-US" dirty="0"/>
          </a:p>
        </p:txBody>
      </p:sp>
      <p:pic>
        <p:nvPicPr>
          <p:cNvPr id="36867" name="Picture 3"/>
          <p:cNvPicPr>
            <a:picLocks noChangeAspect="1" noChangeArrowheads="1"/>
          </p:cNvPicPr>
          <p:nvPr>
            <p:custDataLst>
              <p:tags r:id="rId3"/>
            </p:custDataLst>
          </p:nvPr>
        </p:nvPicPr>
        <p:blipFill>
          <a:blip r:embed="rId9" cstate="print"/>
          <a:srcRect/>
          <a:stretch>
            <a:fillRect/>
          </a:stretch>
        </p:blipFill>
        <p:spPr bwMode="auto">
          <a:xfrm>
            <a:off x="1676400" y="3886200"/>
            <a:ext cx="5493845" cy="2419376"/>
          </a:xfrm>
          <a:prstGeom prst="rect">
            <a:avLst/>
          </a:prstGeom>
          <a:noFill/>
          <a:ln w="9525">
            <a:noFill/>
            <a:miter lim="800000"/>
            <a:headEnd/>
            <a:tailEnd/>
          </a:ln>
        </p:spPr>
      </p:pic>
      <p:pic>
        <p:nvPicPr>
          <p:cNvPr id="36868" name="Picture 4"/>
          <p:cNvPicPr>
            <a:picLocks noChangeAspect="1" noChangeArrowheads="1"/>
          </p:cNvPicPr>
          <p:nvPr>
            <p:custDataLst>
              <p:tags r:id="rId4"/>
            </p:custDataLst>
          </p:nvPr>
        </p:nvPicPr>
        <p:blipFill>
          <a:blip r:embed="rId10" cstate="print"/>
          <a:srcRect/>
          <a:stretch>
            <a:fillRect/>
          </a:stretch>
        </p:blipFill>
        <p:spPr bwMode="auto">
          <a:xfrm>
            <a:off x="1752600" y="1371600"/>
            <a:ext cx="5486400" cy="2434264"/>
          </a:xfrm>
          <a:prstGeom prst="rect">
            <a:avLst/>
          </a:prstGeom>
          <a:noFill/>
          <a:ln w="9525">
            <a:noFill/>
            <a:miter lim="800000"/>
            <a:headEnd/>
            <a:tailEnd/>
          </a:ln>
        </p:spPr>
      </p:pic>
      <p:sp>
        <p:nvSpPr>
          <p:cNvPr id="6" name="TextBox 5"/>
          <p:cNvSpPr txBox="1"/>
          <p:nvPr>
            <p:custDataLst>
              <p:tags r:id="rId5"/>
            </p:custDataLst>
          </p:nvPr>
        </p:nvSpPr>
        <p:spPr>
          <a:xfrm>
            <a:off x="990600" y="6488668"/>
            <a:ext cx="7239000" cy="369332"/>
          </a:xfrm>
          <a:prstGeom prst="rect">
            <a:avLst/>
          </a:prstGeom>
          <a:noFill/>
        </p:spPr>
        <p:txBody>
          <a:bodyPr wrap="square" rtlCol="0">
            <a:spAutoFit/>
          </a:bodyPr>
          <a:lstStyle/>
          <a:p>
            <a:pPr algn="ctr"/>
            <a:r>
              <a:rPr lang="en-US" dirty="0" smtClean="0">
                <a:hlinkClick r:id="rId11"/>
              </a:rPr>
              <a:t>http://developer.android.com/resources/tutorials/views/index.html</a:t>
            </a:r>
            <a:endParaRPr lang="en-US" dirty="0"/>
          </a:p>
        </p:txBody>
      </p:sp>
      <p:sp>
        <p:nvSpPr>
          <p:cNvPr id="7" name="Slide Number Placeholder 6"/>
          <p:cNvSpPr>
            <a:spLocks noGrp="1"/>
          </p:cNvSpPr>
          <p:nvPr>
            <p:ph type="sldNum" sz="quarter" idx="12"/>
            <p:custDataLst>
              <p:tags r:id="rId6"/>
            </p:custDataLst>
          </p:nvPr>
        </p:nvSpPr>
        <p:spPr/>
        <p:txBody>
          <a:bodyPr/>
          <a:lstStyle/>
          <a:p>
            <a:fld id="{374E9322-ADF7-42DC-A84A-F7705813E879}" type="slidenum">
              <a:rPr lang="en-US" smtClean="0"/>
              <a:pPr/>
              <a:t>36</a:t>
            </a:fld>
            <a:endParaRPr lang="en-US"/>
          </a:p>
        </p:txBody>
      </p:sp>
    </p:spTree>
    <p:custDataLst>
      <p:tags r:id="rId1"/>
    </p:custDataLst>
    <p:extLst>
      <p:ext uri="{BB962C8B-B14F-4D97-AF65-F5344CB8AC3E}">
        <p14:creationId xmlns:p14="http://schemas.microsoft.com/office/powerpoint/2010/main" xmlns="" val="1068924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smtClean="0"/>
              <a:t>4    -   res/values/</a:t>
            </a:r>
            <a:r>
              <a:rPr lang="en-US" b="1" smtClean="0"/>
              <a:t>strings.xml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String constants used by app</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Used for supporting </a:t>
            </a:r>
            <a:r>
              <a:rPr lang="en-US" sz="2400" dirty="0" smtClean="0">
                <a:sym typeface="Wingdings" pitchFamily="2" charset="2"/>
              </a:rPr>
              <a:t>Localization</a:t>
            </a:r>
            <a:r>
              <a:rPr lang="en-US" sz="2400" dirty="0" smtClean="0"/>
              <a:t> </a:t>
            </a:r>
          </a:p>
          <a:p>
            <a:pPr lvl="1"/>
            <a:r>
              <a:rPr lang="en-US" sz="2000" dirty="0" smtClean="0"/>
              <a:t>res/values-</a:t>
            </a:r>
            <a:r>
              <a:rPr lang="en-US" sz="2000" b="1" dirty="0" err="1" smtClean="0"/>
              <a:t>es</a:t>
            </a:r>
            <a:r>
              <a:rPr lang="en-US" sz="2000" dirty="0" smtClean="0"/>
              <a:t>/values/strings.xml to support Spanish</a:t>
            </a:r>
          </a:p>
          <a:p>
            <a:pPr lvl="1"/>
            <a:r>
              <a:rPr lang="en-US" sz="2000" dirty="0" smtClean="0"/>
              <a:t>res/values-</a:t>
            </a:r>
            <a:r>
              <a:rPr lang="en-US" sz="2000" b="1" dirty="0" err="1" smtClean="0"/>
              <a:t>fr</a:t>
            </a:r>
            <a:r>
              <a:rPr lang="en-US" sz="2000" dirty="0" smtClean="0"/>
              <a:t>/values/strings.xml to support French</a:t>
            </a:r>
          </a:p>
          <a:p>
            <a:pPr lvl="1"/>
            <a:r>
              <a:rPr lang="en-US" sz="2000" dirty="0" smtClean="0"/>
              <a:t>Etc.</a:t>
            </a:r>
          </a:p>
          <a:p>
            <a:pPr lvl="1"/>
            <a:endParaRPr lang="en-US" sz="20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37</a:t>
            </a:fld>
            <a:endParaRPr lang="en-US"/>
          </a:p>
        </p:txBody>
      </p:sp>
      <p:pic>
        <p:nvPicPr>
          <p:cNvPr id="103427" name="Picture 3"/>
          <p:cNvPicPr>
            <a:picLocks noChangeAspect="1" noChangeArrowheads="1"/>
          </p:cNvPicPr>
          <p:nvPr>
            <p:custDataLst>
              <p:tags r:id="rId5"/>
            </p:custDataLst>
          </p:nvPr>
        </p:nvPicPr>
        <p:blipFill>
          <a:blip r:embed="rId8" cstate="print"/>
          <a:srcRect/>
          <a:stretch>
            <a:fillRect/>
          </a:stretch>
        </p:blipFill>
        <p:spPr bwMode="auto">
          <a:xfrm>
            <a:off x="990600" y="2209800"/>
            <a:ext cx="6705600" cy="133444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xmlns="" val="32064639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a:bodyPr>
          <a:lstStyle/>
          <a:p>
            <a:r>
              <a:rPr lang="en-US" b="1" smtClean="0"/>
              <a:t>5  -  AndroidManifest.xml</a:t>
            </a:r>
            <a:endParaRPr lang="en-US" b="1" dirty="0" smtClean="0"/>
          </a:p>
        </p:txBody>
      </p:sp>
      <p:sp>
        <p:nvSpPr>
          <p:cNvPr id="5" name="Content Placeholder 4"/>
          <p:cNvSpPr>
            <a:spLocks noGrp="1"/>
          </p:cNvSpPr>
          <p:nvPr>
            <p:ph idx="1"/>
            <p:custDataLst>
              <p:tags r:id="rId3"/>
            </p:custDataLst>
          </p:nvPr>
        </p:nvSpPr>
        <p:spPr/>
        <p:txBody>
          <a:bodyPr>
            <a:noAutofit/>
          </a:bodyPr>
          <a:lstStyle/>
          <a:p>
            <a:r>
              <a:rPr lang="en-US" sz="2400" dirty="0" smtClean="0"/>
              <a:t>Declares all the app’s components</a:t>
            </a:r>
          </a:p>
          <a:p>
            <a:r>
              <a:rPr lang="en-US" sz="2400" dirty="0" smtClean="0"/>
              <a:t>Names libraries app needs to be linked against</a:t>
            </a:r>
          </a:p>
          <a:p>
            <a:r>
              <a:rPr lang="en-US" sz="2400" dirty="0" smtClean="0"/>
              <a:t>Identifies permissions the app expects to be granted</a:t>
            </a:r>
          </a:p>
          <a:p>
            <a:endParaRPr lang="en-US" sz="2400" dirty="0" smtClean="0"/>
          </a:p>
        </p:txBody>
      </p:sp>
      <p:sp>
        <p:nvSpPr>
          <p:cNvPr id="3" name="Slide Number Placeholder 2"/>
          <p:cNvSpPr>
            <a:spLocks noGrp="1"/>
          </p:cNvSpPr>
          <p:nvPr>
            <p:ph type="sldNum" sz="quarter" idx="12"/>
            <p:custDataLst>
              <p:tags r:id="rId4"/>
            </p:custDataLst>
          </p:nvPr>
        </p:nvSpPr>
        <p:spPr/>
        <p:txBody>
          <a:bodyPr/>
          <a:lstStyle/>
          <a:p>
            <a:fld id="{374E9322-ADF7-42DC-A84A-F7705813E879}" type="slidenum">
              <a:rPr lang="en-US" smtClean="0"/>
              <a:pPr/>
              <a:t>38</a:t>
            </a:fld>
            <a:endParaRPr lang="en-US"/>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24948" y="2397815"/>
            <a:ext cx="6829425" cy="447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5715000" y="3362980"/>
            <a:ext cx="2456057" cy="523220"/>
          </a:xfrm>
          <a:prstGeom prst="rect">
            <a:avLst/>
          </a:prstGeom>
          <a:noFill/>
        </p:spPr>
        <p:txBody>
          <a:bodyPr wrap="none" rtlCol="0">
            <a:spAutoFit/>
          </a:bodyPr>
          <a:lstStyle/>
          <a:p>
            <a:r>
              <a:rPr lang="en-US" sz="2800" dirty="0" smtClean="0">
                <a:solidFill>
                  <a:srgbClr val="FF0000"/>
                </a:solidFill>
              </a:rPr>
              <a:t>min </a:t>
            </a:r>
            <a:r>
              <a:rPr lang="en-US" sz="2800" dirty="0" err="1" smtClean="0">
                <a:solidFill>
                  <a:srgbClr val="FF0000"/>
                </a:solidFill>
              </a:rPr>
              <a:t>sdk</a:t>
            </a:r>
            <a:r>
              <a:rPr lang="en-US" sz="2800" dirty="0" smtClean="0">
                <a:solidFill>
                  <a:srgbClr val="FF0000"/>
                </a:solidFill>
              </a:rPr>
              <a:t> version</a:t>
            </a:r>
            <a:endParaRPr lang="en-US" sz="2800" dirty="0">
              <a:solidFill>
                <a:srgbClr val="FF0000"/>
              </a:solidFill>
            </a:endParaRPr>
          </a:p>
        </p:txBody>
      </p:sp>
      <p:cxnSp>
        <p:nvCxnSpPr>
          <p:cNvPr id="7" name="Straight Arrow Connector 6"/>
          <p:cNvCxnSpPr>
            <a:stCxn id="2" idx="1"/>
          </p:cNvCxnSpPr>
          <p:nvPr/>
        </p:nvCxnSpPr>
        <p:spPr>
          <a:xfrm flipH="1">
            <a:off x="4724400" y="3624590"/>
            <a:ext cx="9906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5884980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 y="1905000"/>
            <a:ext cx="8009840"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custDataLst>
              <p:tags r:id="rId2"/>
            </p:custDataLst>
          </p:nvPr>
        </p:nvSpPr>
        <p:spPr/>
        <p:txBody>
          <a:bodyPr>
            <a:normAutofit/>
          </a:bodyPr>
          <a:lstStyle/>
          <a:p>
            <a:r>
              <a:rPr lang="en-US" b="1" smtClean="0"/>
              <a:t>5 contd   -  AndroidManifest.xml</a:t>
            </a:r>
            <a:endParaRPr lang="en-US" b="1" dirty="0" smtClean="0"/>
          </a:p>
        </p:txBody>
      </p:sp>
      <p:sp>
        <p:nvSpPr>
          <p:cNvPr id="3" name="Slide Number Placeholder 2"/>
          <p:cNvSpPr>
            <a:spLocks noGrp="1"/>
          </p:cNvSpPr>
          <p:nvPr>
            <p:ph type="sldNum" sz="quarter" idx="12"/>
            <p:custDataLst>
              <p:tags r:id="rId3"/>
            </p:custDataLst>
          </p:nvPr>
        </p:nvSpPr>
        <p:spPr/>
        <p:txBody>
          <a:bodyPr/>
          <a:lstStyle/>
          <a:p>
            <a:fld id="{374E9322-ADF7-42DC-A84A-F7705813E879}" type="slidenum">
              <a:rPr lang="en-US" smtClean="0"/>
              <a:pPr/>
              <a:t>39</a:t>
            </a:fld>
            <a:endParaRPr lang="en-US"/>
          </a:p>
        </p:txBody>
      </p:sp>
      <p:cxnSp>
        <p:nvCxnSpPr>
          <p:cNvPr id="7" name="Straight Arrow Connector 6"/>
          <p:cNvCxnSpPr/>
          <p:nvPr/>
        </p:nvCxnSpPr>
        <p:spPr>
          <a:xfrm flipH="1">
            <a:off x="5435876" y="4114800"/>
            <a:ext cx="121920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67400" y="4114800"/>
            <a:ext cx="9144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40821" y="3717235"/>
            <a:ext cx="3786614" cy="461665"/>
          </a:xfrm>
          <a:prstGeom prst="rect">
            <a:avLst/>
          </a:prstGeom>
          <a:noFill/>
        </p:spPr>
        <p:txBody>
          <a:bodyPr wrap="none" rtlCol="0">
            <a:spAutoFit/>
          </a:bodyPr>
          <a:lstStyle/>
          <a:p>
            <a:r>
              <a:rPr lang="en-US" sz="2400" b="1" dirty="0" smtClean="0"/>
              <a:t>Specify Activity to start with</a:t>
            </a:r>
            <a:endParaRPr lang="en-US" sz="2400" b="1" dirty="0"/>
          </a:p>
        </p:txBody>
      </p:sp>
      <p:sp>
        <p:nvSpPr>
          <p:cNvPr id="17" name="TextBox 16"/>
          <p:cNvSpPr txBox="1"/>
          <p:nvPr/>
        </p:nvSpPr>
        <p:spPr>
          <a:xfrm>
            <a:off x="0" y="1138535"/>
            <a:ext cx="9249007" cy="461665"/>
          </a:xfrm>
          <a:prstGeom prst="rect">
            <a:avLst/>
          </a:prstGeom>
          <a:noFill/>
        </p:spPr>
        <p:txBody>
          <a:bodyPr wrap="none" rtlCol="0">
            <a:spAutoFit/>
          </a:bodyPr>
          <a:lstStyle/>
          <a:p>
            <a:r>
              <a:rPr lang="en-US" sz="2400" b="1" dirty="0" smtClean="0"/>
              <a:t>All Activities that are part of application must be registered in Manifest</a:t>
            </a:r>
            <a:endParaRPr lang="en-US" sz="2400" b="1" dirty="0"/>
          </a:p>
        </p:txBody>
      </p:sp>
    </p:spTree>
    <p:custDataLst>
      <p:tags r:id="rId1"/>
    </p:custDataLst>
    <p:extLst>
      <p:ext uri="{BB962C8B-B14F-4D97-AF65-F5344CB8AC3E}">
        <p14:creationId xmlns:p14="http://schemas.microsoft.com/office/powerpoint/2010/main" xmlns="" val="1218925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Features</a:t>
            </a:r>
            <a:endParaRPr lang="en-US" dirty="0"/>
          </a:p>
        </p:txBody>
      </p:sp>
      <p:sp>
        <p:nvSpPr>
          <p:cNvPr id="3" name="Content Placeholder 2"/>
          <p:cNvSpPr>
            <a:spLocks noGrp="1"/>
          </p:cNvSpPr>
          <p:nvPr>
            <p:ph idx="1"/>
          </p:nvPr>
        </p:nvSpPr>
        <p:spPr>
          <a:xfrm>
            <a:off x="457200" y="1112837"/>
            <a:ext cx="8610600" cy="5668963"/>
          </a:xfrm>
        </p:spPr>
        <p:txBody>
          <a:bodyPr>
            <a:noAutofit/>
          </a:bodyPr>
          <a:lstStyle/>
          <a:p>
            <a:r>
              <a:rPr lang="en-US" sz="2100" b="1" dirty="0" smtClean="0"/>
              <a:t>Application </a:t>
            </a:r>
            <a:r>
              <a:rPr lang="en-US" sz="2100" b="1" dirty="0"/>
              <a:t>framework</a:t>
            </a:r>
            <a:r>
              <a:rPr lang="en-US" sz="2100" dirty="0"/>
              <a:t> enabling reuse and replacement of components</a:t>
            </a:r>
          </a:p>
          <a:p>
            <a:r>
              <a:rPr lang="en-US" sz="2100" b="1" dirty="0" err="1"/>
              <a:t>Dalvik</a:t>
            </a:r>
            <a:r>
              <a:rPr lang="en-US" sz="2100" b="1" dirty="0"/>
              <a:t> virtual machine</a:t>
            </a:r>
            <a:r>
              <a:rPr lang="en-US" sz="2100" dirty="0"/>
              <a:t> optimized for mobile devices</a:t>
            </a:r>
          </a:p>
          <a:p>
            <a:r>
              <a:rPr lang="en-US" sz="2100" b="1" dirty="0"/>
              <a:t>Integrated browser</a:t>
            </a:r>
            <a:r>
              <a:rPr lang="en-US" sz="2100" dirty="0"/>
              <a:t> based on the open source </a:t>
            </a:r>
            <a:r>
              <a:rPr lang="en-US" sz="2100" dirty="0" err="1">
                <a:hlinkClick r:id="rId3"/>
              </a:rPr>
              <a:t>WebKit</a:t>
            </a:r>
            <a:r>
              <a:rPr lang="en-US" sz="2100" dirty="0"/>
              <a:t> engine </a:t>
            </a:r>
          </a:p>
          <a:p>
            <a:r>
              <a:rPr lang="en-US" sz="2100" b="1" dirty="0"/>
              <a:t>Optimized graphics</a:t>
            </a:r>
            <a:r>
              <a:rPr lang="en-US" sz="2100" dirty="0"/>
              <a:t> powered by a custom 2D graphics library; 3D graphics based on the OpenGL ES 1.0 specification (hardware acceleration optional)</a:t>
            </a:r>
          </a:p>
          <a:p>
            <a:r>
              <a:rPr lang="en-US" sz="2100" b="1" dirty="0"/>
              <a:t>SQLite</a:t>
            </a:r>
            <a:r>
              <a:rPr lang="en-US" sz="2100" dirty="0"/>
              <a:t> for structured data storage</a:t>
            </a:r>
          </a:p>
          <a:p>
            <a:r>
              <a:rPr lang="en-US" sz="2100" b="1" dirty="0"/>
              <a:t>Media support</a:t>
            </a:r>
            <a:r>
              <a:rPr lang="en-US" sz="2100" dirty="0"/>
              <a:t> for common audio, video, and still image formats (MPEG4, H.264, MP3, AAC, AMR, JPG, PNG, GIF)</a:t>
            </a:r>
          </a:p>
          <a:p>
            <a:r>
              <a:rPr lang="en-US" sz="2100" b="1" dirty="0"/>
              <a:t>GSM Telephony</a:t>
            </a:r>
            <a:r>
              <a:rPr lang="en-US" sz="2100" dirty="0"/>
              <a:t> (hardware dependent)</a:t>
            </a:r>
          </a:p>
          <a:p>
            <a:r>
              <a:rPr lang="en-US" sz="2100" b="1" dirty="0"/>
              <a:t>Bluetooth, EDGE, 3G, and </a:t>
            </a:r>
            <a:r>
              <a:rPr lang="en-US" sz="2100" b="1" dirty="0" err="1"/>
              <a:t>WiFi</a:t>
            </a:r>
            <a:r>
              <a:rPr lang="en-US" sz="2100" dirty="0"/>
              <a:t> (hardware dependent)</a:t>
            </a:r>
          </a:p>
          <a:p>
            <a:r>
              <a:rPr lang="en-US" sz="2100" b="1" dirty="0"/>
              <a:t>Camera, GPS, compass, and accelerometer</a:t>
            </a:r>
            <a:r>
              <a:rPr lang="en-US" sz="2100" dirty="0"/>
              <a:t> (hardware dependent)</a:t>
            </a:r>
          </a:p>
          <a:p>
            <a:r>
              <a:rPr lang="en-US" sz="2100" b="1" dirty="0"/>
              <a:t>Rich development environment</a:t>
            </a:r>
            <a:r>
              <a:rPr lang="en-US" sz="2100" dirty="0"/>
              <a:t> including a device emulator, tools for debugging, memory and performance profiling, and a plugin for the Eclipse </a:t>
            </a:r>
            <a:r>
              <a:rPr lang="en-US" sz="2100" dirty="0" smtClean="0"/>
              <a:t>IDE</a:t>
            </a:r>
          </a:p>
          <a:p>
            <a:pPr marL="0" indent="0">
              <a:buNone/>
            </a:pPr>
            <a:r>
              <a:rPr lang="en-US" sz="2400" dirty="0">
                <a:hlinkClick r:id="rId4"/>
              </a:rPr>
              <a:t>http</a:t>
            </a:r>
            <a:r>
              <a:rPr lang="en-US" sz="2400">
                <a:hlinkClick r:id="rId4"/>
              </a:rPr>
              <a:t>://</a:t>
            </a:r>
            <a:r>
              <a:rPr lang="en-US" sz="2400" smtClean="0">
                <a:hlinkClick r:id="rId4"/>
              </a:rPr>
              <a:t>developer.android.com/guide/basics/what-is-android.html</a:t>
            </a:r>
            <a:endParaRPr lang="en-US" sz="2400" smtClean="0"/>
          </a:p>
          <a:p>
            <a:pPr marL="0" indent="0">
              <a:buNone/>
            </a:pPr>
            <a:endParaRPr lang="en-US" sz="2400" dirty="0"/>
          </a:p>
          <a:p>
            <a:pPr marL="0" indent="0">
              <a:buNone/>
            </a:pPr>
            <a:endParaRPr lang="en-US" sz="2100" dirty="0"/>
          </a:p>
        </p:txBody>
      </p:sp>
    </p:spTree>
    <p:extLst>
      <p:ext uri="{BB962C8B-B14F-4D97-AF65-F5344CB8AC3E}">
        <p14:creationId xmlns:p14="http://schemas.microsoft.com/office/powerpoint/2010/main" xmlns="" val="3117634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ctrTitle"/>
          </p:nvPr>
        </p:nvSpPr>
        <p:spPr/>
        <p:txBody>
          <a:bodyPr/>
          <a:lstStyle/>
          <a:p>
            <a:r>
              <a:rPr lang="en-US" smtClean="0"/>
              <a:t>Lab 2</a:t>
            </a: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smtClean="0"/>
              <a:t>Add some Code to onCreate method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Application Components List</a:t>
            </a:r>
            <a:endParaRPr lang="en-US" dirty="0"/>
          </a:p>
        </p:txBody>
      </p:sp>
      <p:sp>
        <p:nvSpPr>
          <p:cNvPr id="3" name="Content Placeholder 2"/>
          <p:cNvSpPr>
            <a:spLocks noGrp="1"/>
          </p:cNvSpPr>
          <p:nvPr>
            <p:ph idx="1"/>
          </p:nvPr>
        </p:nvSpPr>
        <p:spPr>
          <a:xfrm>
            <a:off x="457200" y="914400"/>
            <a:ext cx="8229600" cy="5592763"/>
          </a:xfrm>
        </p:spPr>
        <p:txBody>
          <a:bodyPr>
            <a:normAutofit fontScale="85000" lnSpcReduction="20000"/>
          </a:bodyPr>
          <a:lstStyle/>
          <a:p>
            <a:pPr algn="ctr">
              <a:buNone/>
            </a:pPr>
            <a:r>
              <a:rPr lang="en-US" dirty="0" smtClean="0">
                <a:solidFill>
                  <a:srgbClr val="0070C0"/>
                </a:solidFill>
              </a:rPr>
              <a:t>five </a:t>
            </a:r>
            <a:r>
              <a:rPr lang="en-US" smtClean="0">
                <a:solidFill>
                  <a:srgbClr val="0070C0"/>
                </a:solidFill>
              </a:rPr>
              <a:t>primary components - different purposes</a:t>
            </a:r>
          </a:p>
          <a:p>
            <a:pPr algn="ctr">
              <a:buNone/>
            </a:pPr>
            <a:endParaRPr lang="en-US" dirty="0" smtClean="0">
              <a:solidFill>
                <a:srgbClr val="0070C0"/>
              </a:solidFill>
            </a:endParaRPr>
          </a:p>
          <a:p>
            <a:pPr marL="742950" indent="-742950">
              <a:buFont typeface="+mj-lt"/>
              <a:buAutoNum type="arabicPeriod"/>
            </a:pPr>
            <a:r>
              <a:rPr lang="en-US" dirty="0" smtClean="0"/>
              <a:t>Activity</a:t>
            </a:r>
          </a:p>
          <a:p>
            <a:pPr marL="971550" lvl="1" indent="-514350"/>
            <a:r>
              <a:rPr lang="en-US" dirty="0" smtClean="0"/>
              <a:t>single screen with a user interface, app may have several activities, subclass of Activity</a:t>
            </a:r>
          </a:p>
          <a:p>
            <a:pPr marL="971550" lvl="1" indent="-514350"/>
            <a:r>
              <a:rPr lang="en-US" dirty="0" smtClean="0"/>
              <a:t>Most of early examples will </a:t>
            </a:r>
            <a:r>
              <a:rPr lang="en-US" smtClean="0"/>
              <a:t>be activities</a:t>
            </a:r>
          </a:p>
          <a:p>
            <a:pPr marL="971550" lvl="1" indent="-514350"/>
            <a:endParaRPr lang="en-US" dirty="0" smtClean="0"/>
          </a:p>
          <a:p>
            <a:pPr marL="742950" indent="-742950">
              <a:buFont typeface="+mj-lt"/>
              <a:buAutoNum type="arabicPeriod"/>
            </a:pPr>
            <a:r>
              <a:rPr lang="en-US" dirty="0" smtClean="0"/>
              <a:t>Intents </a:t>
            </a:r>
          </a:p>
          <a:p>
            <a:pPr marL="971550" lvl="1" indent="-514350"/>
            <a:r>
              <a:rPr lang="en-US" dirty="0" smtClean="0"/>
              <a:t>used to pass information </a:t>
            </a:r>
            <a:r>
              <a:rPr lang="en-US" smtClean="0"/>
              <a:t>between applications</a:t>
            </a:r>
          </a:p>
          <a:p>
            <a:pPr marL="971550" lvl="1" indent="-514350"/>
            <a:endParaRPr lang="en-US" dirty="0" smtClean="0"/>
          </a:p>
          <a:p>
            <a:pPr marL="742950" indent="-742950">
              <a:buFont typeface="+mj-lt"/>
              <a:buAutoNum type="arabicPeriod"/>
            </a:pPr>
            <a:r>
              <a:rPr lang="en-US" dirty="0" smtClean="0"/>
              <a:t>Service</a:t>
            </a:r>
          </a:p>
          <a:p>
            <a:pPr marL="971550" lvl="1" indent="-514350"/>
            <a:r>
              <a:rPr lang="en-US" dirty="0"/>
              <a:t>Application component that performs long-running operations in background with no </a:t>
            </a:r>
            <a:r>
              <a:rPr lang="en-US" dirty="0" smtClean="0"/>
              <a:t>UI</a:t>
            </a:r>
          </a:p>
          <a:p>
            <a:pPr marL="971550" lvl="1" indent="-514350"/>
            <a:r>
              <a:rPr lang="en-US" dirty="0" smtClean="0"/>
              <a:t>example, an application that automatically responds to texts when driving</a:t>
            </a:r>
          </a:p>
          <a:p>
            <a:pPr lvl="1"/>
            <a:endParaRPr lang="en-US" dirty="0"/>
          </a:p>
          <a:p>
            <a:pPr lvl="1"/>
            <a:endParaRPr lang="en-US" dirty="0"/>
          </a:p>
        </p:txBody>
      </p:sp>
    </p:spTree>
    <p:extLst>
      <p:ext uri="{BB962C8B-B14F-4D97-AF65-F5344CB8AC3E}">
        <p14:creationId xmlns:p14="http://schemas.microsoft.com/office/powerpoint/2010/main" xmlns="" val="2645509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Application </a:t>
            </a:r>
            <a:r>
              <a:rPr lang="en-US" smtClean="0"/>
              <a:t>Components List..contd</a:t>
            </a:r>
            <a:endParaRPr lang="en-US" dirty="0"/>
          </a:p>
        </p:txBody>
      </p:sp>
      <p:sp>
        <p:nvSpPr>
          <p:cNvPr id="3" name="Content Placeholder 2"/>
          <p:cNvSpPr>
            <a:spLocks noGrp="1"/>
          </p:cNvSpPr>
          <p:nvPr>
            <p:ph idx="1"/>
          </p:nvPr>
        </p:nvSpPr>
        <p:spPr/>
        <p:txBody>
          <a:bodyPr>
            <a:normAutofit fontScale="92500" lnSpcReduction="20000"/>
          </a:bodyPr>
          <a:lstStyle/>
          <a:p>
            <a:pPr marL="742950" indent="-742950">
              <a:buFont typeface="+mj-lt"/>
              <a:buAutoNum type="arabicPeriod" startAt="4"/>
            </a:pPr>
            <a:r>
              <a:rPr lang="en-US" sz="3200" dirty="0" smtClean="0"/>
              <a:t>Content Providers</a:t>
            </a:r>
          </a:p>
          <a:p>
            <a:pPr marL="971550" lvl="1" indent="-514350"/>
            <a:r>
              <a:rPr lang="en-US" sz="2800" dirty="0" smtClean="0"/>
              <a:t>a bridge between applications to share data</a:t>
            </a:r>
          </a:p>
          <a:p>
            <a:pPr marL="971550" lvl="1" indent="-514350"/>
            <a:r>
              <a:rPr lang="en-US" sz="2800" dirty="0" smtClean="0"/>
              <a:t>for example the devices contacts information</a:t>
            </a:r>
          </a:p>
          <a:p>
            <a:pPr marL="971550" lvl="1" indent="-514350"/>
            <a:r>
              <a:rPr lang="en-US" sz="2800" dirty="0" smtClean="0"/>
              <a:t>we tend to use these, but not create </a:t>
            </a:r>
            <a:r>
              <a:rPr lang="en-US" sz="2800" smtClean="0"/>
              <a:t>new ones</a:t>
            </a:r>
          </a:p>
          <a:p>
            <a:pPr marL="971550" lvl="1" indent="-514350"/>
            <a:endParaRPr lang="en-US" sz="2800" dirty="0" smtClean="0"/>
          </a:p>
          <a:p>
            <a:pPr marL="742950" indent="-742950">
              <a:buFont typeface="+mj-lt"/>
              <a:buAutoNum type="arabicPeriod" startAt="5"/>
            </a:pPr>
            <a:r>
              <a:rPr lang="en-US" sz="3200" dirty="0" smtClean="0"/>
              <a:t>Broadcast Receivers</a:t>
            </a:r>
          </a:p>
          <a:p>
            <a:pPr marL="971550" lvl="1" indent="-514350"/>
            <a:r>
              <a:rPr lang="en-US" sz="2800" dirty="0" smtClean="0"/>
              <a:t>component that responds to system wide announcements</a:t>
            </a:r>
          </a:p>
          <a:p>
            <a:pPr marL="971550" lvl="1" indent="-514350"/>
            <a:r>
              <a:rPr lang="en-US" sz="2800" dirty="0" smtClean="0"/>
              <a:t>battery low, screen off, date changed</a:t>
            </a:r>
          </a:p>
          <a:p>
            <a:pPr marL="971550" lvl="1" indent="-514350"/>
            <a:r>
              <a:rPr lang="en-US" sz="2800" dirty="0" smtClean="0"/>
              <a:t>also possible to initiate broadcasts from within an application</a:t>
            </a:r>
          </a:p>
          <a:p>
            <a:pPr marL="742950" indent="-742950">
              <a:buFont typeface="+mj-lt"/>
              <a:buAutoNum type="arabicPeriod" startAt="5"/>
            </a:pPr>
            <a:endParaRPr lang="en-US" sz="3200" dirty="0" smtClean="0"/>
          </a:p>
        </p:txBody>
      </p:sp>
    </p:spTree>
    <p:extLst>
      <p:ext uri="{BB962C8B-B14F-4D97-AF65-F5344CB8AC3E}">
        <p14:creationId xmlns:p14="http://schemas.microsoft.com/office/powerpoint/2010/main" xmlns="" val="910098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Understanding Activity Stack</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Activity Stack</a:t>
            </a:r>
            <a:endParaRPr lang="en-US" dirty="0"/>
          </a:p>
        </p:txBody>
      </p:sp>
      <p:sp>
        <p:nvSpPr>
          <p:cNvPr id="8" name="Oval 7"/>
          <p:cNvSpPr/>
          <p:nvPr>
            <p:custDataLst>
              <p:tags r:id="rId3"/>
            </p:custDataLst>
          </p:nvPr>
        </p:nvSpPr>
        <p:spPr>
          <a:xfrm>
            <a:off x="3619500" y="452628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custDataLst>
              <p:tags r:id="rId4"/>
            </p:custDataLst>
          </p:nvPr>
        </p:nvSpPr>
        <p:spPr>
          <a:xfrm>
            <a:off x="3619500" y="46634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custDataLst>
              <p:tags r:id="rId5"/>
            </p:custDataLst>
          </p:nvPr>
        </p:nvSpPr>
        <p:spPr>
          <a:xfrm>
            <a:off x="36195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custDataLst>
              <p:tags r:id="rId6"/>
            </p:custDataLst>
          </p:nvPr>
        </p:nvSpPr>
        <p:spPr>
          <a:xfrm>
            <a:off x="4800600" y="1981200"/>
            <a:ext cx="3505200" cy="369332"/>
          </a:xfrm>
          <a:prstGeom prst="rect">
            <a:avLst/>
          </a:prstGeom>
          <a:noFill/>
        </p:spPr>
        <p:txBody>
          <a:bodyPr wrap="square" rtlCol="0">
            <a:spAutoFit/>
          </a:bodyPr>
          <a:lstStyle/>
          <a:p>
            <a:r>
              <a:rPr lang="en-US" dirty="0" smtClean="0"/>
              <a:t>User currently interacting with me</a:t>
            </a:r>
            <a:endParaRPr lang="en-US" dirty="0"/>
          </a:p>
        </p:txBody>
      </p:sp>
      <p:sp>
        <p:nvSpPr>
          <p:cNvPr id="13" name="TextBox 12"/>
          <p:cNvSpPr txBox="1"/>
          <p:nvPr>
            <p:custDataLst>
              <p:tags r:id="rId7"/>
            </p:custDataLst>
          </p:nvPr>
        </p:nvSpPr>
        <p:spPr>
          <a:xfrm>
            <a:off x="4800600" y="2801034"/>
            <a:ext cx="3352800" cy="646331"/>
          </a:xfrm>
          <a:prstGeom prst="rect">
            <a:avLst/>
          </a:prstGeom>
          <a:noFill/>
        </p:spPr>
        <p:txBody>
          <a:bodyPr wrap="square" rtlCol="0">
            <a:spAutoFit/>
          </a:bodyPr>
          <a:lstStyle/>
          <a:p>
            <a:r>
              <a:rPr lang="en-US" dirty="0" smtClean="0"/>
              <a:t>Pressing Back or destroying A1 will bring me to the top</a:t>
            </a:r>
            <a:endParaRPr lang="en-US" dirty="0"/>
          </a:p>
        </p:txBody>
      </p:sp>
      <p:sp>
        <p:nvSpPr>
          <p:cNvPr id="14" name="TextBox 13"/>
          <p:cNvSpPr txBox="1"/>
          <p:nvPr>
            <p:custDataLst>
              <p:tags r:id="rId8"/>
            </p:custDataLst>
          </p:nvPr>
        </p:nvSpPr>
        <p:spPr>
          <a:xfrm>
            <a:off x="4800600" y="4945486"/>
            <a:ext cx="3352800" cy="646331"/>
          </a:xfrm>
          <a:prstGeom prst="rect">
            <a:avLst/>
          </a:prstGeom>
          <a:noFill/>
        </p:spPr>
        <p:txBody>
          <a:bodyPr wrap="square" rtlCol="0">
            <a:spAutoFit/>
          </a:bodyPr>
          <a:lstStyle/>
          <a:p>
            <a:r>
              <a:rPr lang="en-US" dirty="0" smtClean="0"/>
              <a:t>If Activities above me use too many resources, I’ll be destroyed!</a:t>
            </a:r>
            <a:endParaRPr lang="en-US" dirty="0"/>
          </a:p>
        </p:txBody>
      </p:sp>
      <p:sp>
        <p:nvSpPr>
          <p:cNvPr id="15" name="TextBox 14"/>
          <p:cNvSpPr txBox="1"/>
          <p:nvPr>
            <p:custDataLst>
              <p:tags r:id="rId9"/>
            </p:custDataLst>
          </p:nvPr>
        </p:nvSpPr>
        <p:spPr>
          <a:xfrm>
            <a:off x="609600" y="1886634"/>
            <a:ext cx="1821181" cy="646331"/>
          </a:xfrm>
          <a:prstGeom prst="rect">
            <a:avLst/>
          </a:prstGeom>
          <a:noFill/>
        </p:spPr>
        <p:txBody>
          <a:bodyPr wrap="square" rtlCol="0">
            <a:spAutoFit/>
          </a:bodyPr>
          <a:lstStyle/>
          <a:p>
            <a:pPr algn="r"/>
            <a:r>
              <a:rPr lang="en-US" dirty="0" smtClean="0"/>
              <a:t>Most recently created is at Top</a:t>
            </a:r>
            <a:endParaRPr lang="en-US" dirty="0"/>
          </a:p>
        </p:txBody>
      </p:sp>
      <p:sp>
        <p:nvSpPr>
          <p:cNvPr id="16" name="Rounded Rectangle 15"/>
          <p:cNvSpPr/>
          <p:nvPr>
            <p:custDataLst>
              <p:tags r:id="rId10"/>
            </p:custDataLst>
          </p:nvPr>
        </p:nvSpPr>
        <p:spPr>
          <a:xfrm>
            <a:off x="2743200" y="18288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1</a:t>
            </a:r>
            <a:endParaRPr lang="en-US" sz="2400" dirty="0">
              <a:solidFill>
                <a:schemeClr val="tx1"/>
              </a:solidFill>
            </a:endParaRPr>
          </a:p>
        </p:txBody>
      </p:sp>
      <p:sp>
        <p:nvSpPr>
          <p:cNvPr id="17" name="Rounded Rectangle 16"/>
          <p:cNvSpPr/>
          <p:nvPr>
            <p:custDataLst>
              <p:tags r:id="rId11"/>
            </p:custDataLst>
          </p:nvPr>
        </p:nvSpPr>
        <p:spPr>
          <a:xfrm>
            <a:off x="2743200" y="2749361"/>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2</a:t>
            </a:r>
            <a:endParaRPr lang="en-US" sz="2400" dirty="0">
              <a:solidFill>
                <a:schemeClr val="tx1"/>
              </a:solidFill>
            </a:endParaRPr>
          </a:p>
        </p:txBody>
      </p:sp>
      <p:sp>
        <p:nvSpPr>
          <p:cNvPr id="18" name="Rounded Rectangle 17"/>
          <p:cNvSpPr/>
          <p:nvPr>
            <p:custDataLst>
              <p:tags r:id="rId12"/>
            </p:custDataLst>
          </p:nvPr>
        </p:nvSpPr>
        <p:spPr>
          <a:xfrm>
            <a:off x="2743200" y="3657600"/>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3</a:t>
            </a:r>
            <a:endParaRPr lang="en-US" sz="2400" dirty="0">
              <a:solidFill>
                <a:schemeClr val="tx1"/>
              </a:solidFill>
            </a:endParaRPr>
          </a:p>
        </p:txBody>
      </p:sp>
      <p:sp>
        <p:nvSpPr>
          <p:cNvPr id="19" name="Rounded Rectangle 18"/>
          <p:cNvSpPr/>
          <p:nvPr>
            <p:custDataLst>
              <p:tags r:id="rId13"/>
            </p:custDataLst>
          </p:nvPr>
        </p:nvSpPr>
        <p:spPr>
          <a:xfrm>
            <a:off x="2774662" y="4948566"/>
            <a:ext cx="1735394" cy="750332"/>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Activity </a:t>
            </a:r>
            <a:r>
              <a:rPr lang="en-US" sz="2400" i="1" dirty="0" smtClean="0">
                <a:solidFill>
                  <a:schemeClr val="tx1"/>
                </a:solidFill>
              </a:rPr>
              <a:t>N</a:t>
            </a:r>
            <a:endParaRPr lang="en-US" sz="2400" i="1" dirty="0">
              <a:solidFill>
                <a:schemeClr val="tx1"/>
              </a:solidFill>
            </a:endParaRPr>
          </a:p>
        </p:txBody>
      </p:sp>
    </p:spTree>
    <p:custDataLst>
      <p:tags r:id="rId1"/>
    </p:custDataLst>
    <p:extLst>
      <p:ext uri="{BB962C8B-B14F-4D97-AF65-F5344CB8AC3E}">
        <p14:creationId xmlns:p14="http://schemas.microsoft.com/office/powerpoint/2010/main" xmlns="" val="3560682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Typical Game</a:t>
            </a:r>
            <a:endParaRPr lang="en-US" dirty="0"/>
          </a:p>
        </p:txBody>
      </p:sp>
      <p:sp>
        <p:nvSpPr>
          <p:cNvPr id="4" name="Slide Number Placeholder 3"/>
          <p:cNvSpPr>
            <a:spLocks noGrp="1"/>
          </p:cNvSpPr>
          <p:nvPr>
            <p:ph type="sldNum" sz="quarter" idx="12"/>
            <p:custDataLst>
              <p:tags r:id="rId3"/>
            </p:custDataLst>
          </p:nvPr>
        </p:nvSpPr>
        <p:spPr/>
        <p:txBody>
          <a:bodyPr/>
          <a:lstStyle/>
          <a:p>
            <a:fld id="{374E9322-ADF7-42DC-A84A-F7705813E879}" type="slidenum">
              <a:rPr lang="en-US" smtClean="0"/>
              <a:pPr/>
              <a:t>45</a:t>
            </a:fld>
            <a:endParaRPr lang="en-US"/>
          </a:p>
        </p:txBody>
      </p:sp>
      <p:sp>
        <p:nvSpPr>
          <p:cNvPr id="5" name="Rounded Rectangle 4"/>
          <p:cNvSpPr/>
          <p:nvPr>
            <p:custDataLst>
              <p:tags r:id="rId4"/>
            </p:custDataLst>
          </p:nvPr>
        </p:nvSpPr>
        <p:spPr>
          <a:xfrm>
            <a:off x="6858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Splash Screen</a:t>
            </a:r>
          </a:p>
          <a:p>
            <a:pPr algn="ctr"/>
            <a:r>
              <a:rPr lang="en-US" sz="2400" dirty="0" smtClean="0">
                <a:solidFill>
                  <a:srgbClr val="0070C0"/>
                </a:solidFill>
              </a:rPr>
              <a:t>Activity</a:t>
            </a:r>
            <a:endParaRPr lang="en-US" sz="2400" dirty="0">
              <a:solidFill>
                <a:srgbClr val="0070C0"/>
              </a:solidFill>
            </a:endParaRPr>
          </a:p>
        </p:txBody>
      </p:sp>
      <p:sp>
        <p:nvSpPr>
          <p:cNvPr id="7" name="Rounded Rectangle 6"/>
          <p:cNvSpPr/>
          <p:nvPr>
            <p:custDataLst>
              <p:tags r:id="rId5"/>
            </p:custDataLst>
          </p:nvPr>
        </p:nvSpPr>
        <p:spPr>
          <a:xfrm>
            <a:off x="3429000" y="31242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Main Menu</a:t>
            </a:r>
          </a:p>
          <a:p>
            <a:pPr algn="ctr"/>
            <a:r>
              <a:rPr lang="en-US" sz="2400" dirty="0" smtClean="0">
                <a:solidFill>
                  <a:srgbClr val="0070C0"/>
                </a:solidFill>
              </a:rPr>
              <a:t>Activity</a:t>
            </a:r>
            <a:endParaRPr lang="en-US" sz="2400" dirty="0">
              <a:solidFill>
                <a:srgbClr val="0070C0"/>
              </a:solidFill>
            </a:endParaRPr>
          </a:p>
        </p:txBody>
      </p:sp>
      <p:sp>
        <p:nvSpPr>
          <p:cNvPr id="8" name="Rounded Rectangle 7"/>
          <p:cNvSpPr/>
          <p:nvPr>
            <p:custDataLst>
              <p:tags r:id="rId6"/>
            </p:custDataLst>
          </p:nvPr>
        </p:nvSpPr>
        <p:spPr>
          <a:xfrm>
            <a:off x="6172200" y="31623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Game Play</a:t>
            </a:r>
          </a:p>
          <a:p>
            <a:pPr algn="ctr"/>
            <a:r>
              <a:rPr lang="en-US" sz="2400" dirty="0" smtClean="0">
                <a:solidFill>
                  <a:srgbClr val="0070C0"/>
                </a:solidFill>
              </a:rPr>
              <a:t>Activity</a:t>
            </a:r>
            <a:endParaRPr lang="en-US" sz="2400" dirty="0">
              <a:solidFill>
                <a:srgbClr val="0070C0"/>
              </a:solidFill>
            </a:endParaRPr>
          </a:p>
        </p:txBody>
      </p:sp>
      <p:sp>
        <p:nvSpPr>
          <p:cNvPr id="9" name="Rounded Rectangle 8"/>
          <p:cNvSpPr/>
          <p:nvPr>
            <p:custDataLst>
              <p:tags r:id="rId7"/>
            </p:custDataLst>
          </p:nvPr>
        </p:nvSpPr>
        <p:spPr>
          <a:xfrm>
            <a:off x="6172200" y="15240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High Scores</a:t>
            </a:r>
          </a:p>
          <a:p>
            <a:pPr algn="ctr"/>
            <a:r>
              <a:rPr lang="en-US" sz="2400" dirty="0" smtClean="0">
                <a:solidFill>
                  <a:srgbClr val="0070C0"/>
                </a:solidFill>
              </a:rPr>
              <a:t>Activity</a:t>
            </a:r>
            <a:endParaRPr lang="en-US" sz="2400" dirty="0">
              <a:solidFill>
                <a:srgbClr val="0070C0"/>
              </a:solidFill>
            </a:endParaRPr>
          </a:p>
        </p:txBody>
      </p:sp>
      <p:sp>
        <p:nvSpPr>
          <p:cNvPr id="10" name="Rounded Rectangle 9"/>
          <p:cNvSpPr/>
          <p:nvPr>
            <p:custDataLst>
              <p:tags r:id="rId8"/>
            </p:custDataLst>
          </p:nvPr>
        </p:nvSpPr>
        <p:spPr>
          <a:xfrm>
            <a:off x="6172200" y="4800600"/>
            <a:ext cx="2209800" cy="1219200"/>
          </a:xfrm>
          <a:prstGeom prst="round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Settings</a:t>
            </a:r>
          </a:p>
          <a:p>
            <a:pPr algn="ctr"/>
            <a:r>
              <a:rPr lang="en-US" sz="2400" dirty="0" smtClean="0">
                <a:solidFill>
                  <a:srgbClr val="0070C0"/>
                </a:solidFill>
              </a:rPr>
              <a:t>Activity</a:t>
            </a:r>
            <a:endParaRPr lang="en-US" sz="2400" dirty="0">
              <a:solidFill>
                <a:srgbClr val="0070C0"/>
              </a:solidFill>
            </a:endParaRPr>
          </a:p>
        </p:txBody>
      </p:sp>
      <p:cxnSp>
        <p:nvCxnSpPr>
          <p:cNvPr id="12" name="Straight Arrow Connector 11"/>
          <p:cNvCxnSpPr>
            <a:endCxn id="7" idx="1"/>
          </p:cNvCxnSpPr>
          <p:nvPr>
            <p:custDataLst>
              <p:tags r:id="rId9"/>
            </p:custDataLst>
          </p:nvPr>
        </p:nvCxnSpPr>
        <p:spPr>
          <a:xfrm>
            <a:off x="28956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custDataLst>
              <p:tags r:id="rId10"/>
            </p:custDataLst>
          </p:nvPr>
        </p:nvCxnSpPr>
        <p:spPr>
          <a:xfrm>
            <a:off x="5638800" y="3733800"/>
            <a:ext cx="533400" cy="1588"/>
          </a:xfrm>
          <a:prstGeom prst="straightConnector1">
            <a:avLst/>
          </a:pr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4"/>
          <p:cNvSpPr/>
          <p:nvPr>
            <p:custDataLst>
              <p:tags r:id="rId11"/>
            </p:custDataLst>
          </p:nvPr>
        </p:nvSpPr>
        <p:spPr>
          <a:xfrm>
            <a:off x="4953000" y="21336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custDataLst>
              <p:tags r:id="rId12"/>
            </p:custDataLst>
          </p:nvPr>
        </p:nvSpPr>
        <p:spPr>
          <a:xfrm flipV="1">
            <a:off x="4953000" y="4343400"/>
            <a:ext cx="1219200" cy="965200"/>
          </a:xfrm>
          <a:custGeom>
            <a:avLst/>
            <a:gdLst>
              <a:gd name="connsiteX0" fmla="*/ 0 w 1803400"/>
              <a:gd name="connsiteY0" fmla="*/ 1257300 h 1257300"/>
              <a:gd name="connsiteX1" fmla="*/ 381000 w 1803400"/>
              <a:gd name="connsiteY1" fmla="*/ 381000 h 1257300"/>
              <a:gd name="connsiteX2" fmla="*/ 1803400 w 1803400"/>
              <a:gd name="connsiteY2" fmla="*/ 0 h 1257300"/>
            </a:gdLst>
            <a:ahLst/>
            <a:cxnLst>
              <a:cxn ang="0">
                <a:pos x="connsiteX0" y="connsiteY0"/>
              </a:cxn>
              <a:cxn ang="0">
                <a:pos x="connsiteX1" y="connsiteY1"/>
              </a:cxn>
              <a:cxn ang="0">
                <a:pos x="connsiteX2" y="connsiteY2"/>
              </a:cxn>
            </a:cxnLst>
            <a:rect l="l" t="t" r="r" b="b"/>
            <a:pathLst>
              <a:path w="1803400" h="1257300">
                <a:moveTo>
                  <a:pt x="0" y="1257300"/>
                </a:moveTo>
                <a:cubicBezTo>
                  <a:pt x="40216" y="923925"/>
                  <a:pt x="80433" y="590550"/>
                  <a:pt x="381000" y="381000"/>
                </a:cubicBezTo>
                <a:cubicBezTo>
                  <a:pt x="681567" y="171450"/>
                  <a:pt x="1242483" y="85725"/>
                  <a:pt x="1803400" y="0"/>
                </a:cubicBezTo>
              </a:path>
            </a:pathLst>
          </a:custGeom>
          <a:ln w="25400">
            <a:solidFill>
              <a:schemeClr val="tx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13"/>
            </p:custDataLst>
          </p:nvPr>
        </p:nvSpPr>
        <p:spPr>
          <a:xfrm>
            <a:off x="381000" y="6248400"/>
            <a:ext cx="4724400" cy="338554"/>
          </a:xfrm>
          <a:prstGeom prst="rect">
            <a:avLst/>
          </a:prstGeom>
          <a:noFill/>
        </p:spPr>
        <p:txBody>
          <a:bodyPr wrap="square" rtlCol="0">
            <a:spAutoFit/>
          </a:bodyPr>
          <a:lstStyle/>
          <a:p>
            <a:r>
              <a:rPr lang="en-US" sz="1600" dirty="0" err="1" smtClean="0"/>
              <a:t>Conder</a:t>
            </a:r>
            <a:r>
              <a:rPr lang="en-US" sz="1600" dirty="0" smtClean="0"/>
              <a:t> &amp; </a:t>
            </a:r>
            <a:r>
              <a:rPr lang="en-US" sz="1600" dirty="0" err="1" smtClean="0"/>
              <a:t>Darcey</a:t>
            </a:r>
            <a:r>
              <a:rPr lang="en-US" sz="1600" dirty="0" smtClean="0"/>
              <a:t> (2010), Fig 4.1, p. 74</a:t>
            </a:r>
            <a:endParaRPr lang="en-US" sz="1600" dirty="0"/>
          </a:p>
        </p:txBody>
      </p:sp>
    </p:spTree>
    <p:custDataLst>
      <p:tags r:id="rId1"/>
    </p:custDataLst>
    <p:extLst>
      <p:ext uri="{BB962C8B-B14F-4D97-AF65-F5344CB8AC3E}">
        <p14:creationId xmlns:p14="http://schemas.microsoft.com/office/powerpoint/2010/main" xmlns="" val="1979908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Understanding the Essence of </a:t>
            </a:r>
            <a:r>
              <a:rPr lang="en-US" dirty="0" smtClean="0"/>
              <a:t>Lifecycle</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742950" indent="-742950">
              <a:buNone/>
            </a:pPr>
            <a:r>
              <a:rPr lang="en-US" sz="2400" dirty="0" smtClean="0"/>
              <a:t>Necessary to overload callback methods so you app behaves </a:t>
            </a:r>
            <a:r>
              <a:rPr lang="en-US" sz="2400" smtClean="0"/>
              <a:t>well:</a:t>
            </a:r>
          </a:p>
          <a:p>
            <a:pPr marL="742950" indent="-742950">
              <a:buNone/>
            </a:pPr>
            <a:endParaRPr lang="en-US" sz="2400" dirty="0" smtClean="0"/>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crash if the user receives a phone call or switches to another app while using your app.</a:t>
            </a:r>
          </a:p>
          <a:p>
            <a:pPr marL="742950" indent="-742950">
              <a:buFont typeface="+mj-lt"/>
              <a:buAutoNum type="arabicPeriod"/>
            </a:pPr>
            <a:r>
              <a:rPr lang="en-US" sz="2400" dirty="0" smtClean="0">
                <a:solidFill>
                  <a:srgbClr val="0070C0"/>
                </a:solidFill>
              </a:rPr>
              <a:t>App should not </a:t>
            </a:r>
            <a:r>
              <a:rPr lang="en-US" sz="2400" dirty="0">
                <a:solidFill>
                  <a:srgbClr val="0070C0"/>
                </a:solidFill>
              </a:rPr>
              <a:t>consume valuable system resources when the user is not actively using it.</a:t>
            </a:r>
          </a:p>
          <a:p>
            <a:pPr marL="742950" indent="-742950">
              <a:buFont typeface="+mj-lt"/>
              <a:buAutoNum type="arabicPeriod"/>
            </a:pPr>
            <a:r>
              <a:rPr lang="en-US" sz="2400" dirty="0" smtClean="0"/>
              <a:t>App should not </a:t>
            </a:r>
            <a:r>
              <a:rPr lang="en-US" sz="2400" dirty="0"/>
              <a:t>lose the user's progress if they leave your app and return to it at a later time.</a:t>
            </a:r>
          </a:p>
          <a:p>
            <a:pPr marL="742950" indent="-742950">
              <a:buFont typeface="+mj-lt"/>
              <a:buAutoNum type="arabicPeriod"/>
            </a:pPr>
            <a:r>
              <a:rPr lang="en-US" sz="2400" dirty="0" smtClean="0"/>
              <a:t>App should not </a:t>
            </a:r>
            <a:r>
              <a:rPr lang="en-US" sz="2400" dirty="0"/>
              <a:t>crash or lose the user's progress when the screen rotates between landscape and portrait orientation.</a:t>
            </a:r>
          </a:p>
          <a:p>
            <a:pPr marL="742950" indent="-742950">
              <a:buFont typeface="+mj-lt"/>
              <a:buAutoNum type="arabicPeriod"/>
            </a:pPr>
            <a:endParaRPr lang="en-US" sz="2400" dirty="0"/>
          </a:p>
        </p:txBody>
      </p:sp>
      <p:sp>
        <p:nvSpPr>
          <p:cNvPr id="4" name="TextBox 3"/>
          <p:cNvSpPr txBox="1"/>
          <p:nvPr/>
        </p:nvSpPr>
        <p:spPr>
          <a:xfrm>
            <a:off x="533400" y="6183868"/>
            <a:ext cx="7331174" cy="369332"/>
          </a:xfrm>
          <a:prstGeom prst="rect">
            <a:avLst/>
          </a:prstGeom>
          <a:noFill/>
        </p:spPr>
        <p:txBody>
          <a:bodyPr wrap="none" rtlCol="0">
            <a:spAutoFit/>
          </a:bodyPr>
          <a:lstStyle/>
          <a:p>
            <a:r>
              <a:rPr lang="en-US" dirty="0"/>
              <a:t>http://developer.android.com/training/basics/activity-lifecycle/starting.html</a:t>
            </a:r>
          </a:p>
        </p:txBody>
      </p:sp>
    </p:spTree>
    <p:extLst>
      <p:ext uri="{BB962C8B-B14F-4D97-AF65-F5344CB8AC3E}">
        <p14:creationId xmlns:p14="http://schemas.microsoft.com/office/powerpoint/2010/main" xmlns="" val="2628550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Activities</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Android applications don't start with a call to </a:t>
            </a:r>
            <a:r>
              <a:rPr lang="en-US" sz="3200" smtClean="0"/>
              <a:t>main(String[])</a:t>
            </a:r>
          </a:p>
          <a:p>
            <a:endParaRPr lang="en-US" sz="3200" dirty="0" smtClean="0"/>
          </a:p>
          <a:p>
            <a:r>
              <a:rPr lang="en-US" sz="3200" dirty="0" smtClean="0"/>
              <a:t>instead a series of callback methods are </a:t>
            </a:r>
            <a:r>
              <a:rPr lang="en-US" sz="3200" smtClean="0"/>
              <a:t>invoked </a:t>
            </a:r>
          </a:p>
          <a:p>
            <a:endParaRPr lang="en-US" sz="3200" dirty="0" smtClean="0"/>
          </a:p>
          <a:p>
            <a:r>
              <a:rPr lang="en-US" sz="3200" dirty="0" smtClean="0"/>
              <a:t>each corresponds to specific stage of the Activity / </a:t>
            </a:r>
            <a:r>
              <a:rPr lang="en-US" sz="3200" smtClean="0"/>
              <a:t>application lifecycle</a:t>
            </a:r>
          </a:p>
          <a:p>
            <a:endParaRPr lang="en-US" sz="3200" dirty="0" smtClean="0"/>
          </a:p>
          <a:p>
            <a:r>
              <a:rPr lang="en-US" sz="3200" dirty="0" smtClean="0"/>
              <a:t>callback methods also used to tear down Activity / application</a:t>
            </a:r>
            <a:endParaRPr lang="en-US" sz="3200" dirty="0"/>
          </a:p>
        </p:txBody>
      </p:sp>
    </p:spTree>
    <p:extLst>
      <p:ext uri="{BB962C8B-B14F-4D97-AF65-F5344CB8AC3E}">
        <p14:creationId xmlns:p14="http://schemas.microsoft.com/office/powerpoint/2010/main" xmlns="" val="3360545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Lifecycle Diagram</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t="3704"/>
          <a:stretch>
            <a:fillRect/>
          </a:stretch>
        </p:blipFill>
        <p:spPr bwMode="auto">
          <a:xfrm>
            <a:off x="156565" y="2590800"/>
            <a:ext cx="8974183" cy="3962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4" name="Straight Arrow Connector 3"/>
          <p:cNvCxnSpPr/>
          <p:nvPr/>
        </p:nvCxnSpPr>
        <p:spPr>
          <a:xfrm flipH="1">
            <a:off x="4876800" y="1905000"/>
            <a:ext cx="1295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24600" y="1295400"/>
            <a:ext cx="3040832" cy="1077218"/>
          </a:xfrm>
          <a:prstGeom prst="rect">
            <a:avLst/>
          </a:prstGeom>
          <a:noFill/>
        </p:spPr>
        <p:txBody>
          <a:bodyPr wrap="none" rtlCol="0">
            <a:spAutoFit/>
          </a:bodyPr>
          <a:lstStyle/>
          <a:p>
            <a:r>
              <a:rPr lang="en-US" sz="3200" dirty="0" smtClean="0"/>
              <a:t>ready to interact </a:t>
            </a:r>
            <a:br>
              <a:rPr lang="en-US" sz="3200" dirty="0" smtClean="0"/>
            </a:br>
            <a:r>
              <a:rPr lang="en-US" sz="3200" dirty="0" smtClean="0"/>
              <a:t>with user</a:t>
            </a:r>
            <a:endParaRPr lang="en-US" sz="3200" dirty="0"/>
          </a:p>
        </p:txBody>
      </p:sp>
    </p:spTree>
    <p:extLst>
      <p:ext uri="{BB962C8B-B14F-4D97-AF65-F5344CB8AC3E}">
        <p14:creationId xmlns:p14="http://schemas.microsoft.com/office/powerpoint/2010/main" xmlns="" val="1300553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States</a:t>
            </a:r>
            <a:endParaRPr lang="en-US" dirty="0"/>
          </a:p>
        </p:txBody>
      </p:sp>
      <p:sp>
        <p:nvSpPr>
          <p:cNvPr id="3" name="Content Placeholder 2"/>
          <p:cNvSpPr>
            <a:spLocks noGrp="1"/>
          </p:cNvSpPr>
          <p:nvPr>
            <p:ph idx="1"/>
          </p:nvPr>
        </p:nvSpPr>
        <p:spPr>
          <a:xfrm>
            <a:off x="457200" y="1112837"/>
            <a:ext cx="8229600" cy="5745163"/>
          </a:xfrm>
        </p:spPr>
        <p:txBody>
          <a:bodyPr>
            <a:normAutofit fontScale="85000" lnSpcReduction="10000"/>
          </a:bodyPr>
          <a:lstStyle/>
          <a:p>
            <a:r>
              <a:rPr lang="en-US" dirty="0" smtClean="0"/>
              <a:t>Active</a:t>
            </a:r>
          </a:p>
          <a:p>
            <a:pPr lvl="1"/>
            <a:r>
              <a:rPr lang="en-US" dirty="0" smtClean="0"/>
              <a:t>activity is in the foreground and user can interact with it</a:t>
            </a:r>
          </a:p>
          <a:p>
            <a:r>
              <a:rPr lang="en-US" dirty="0" smtClean="0"/>
              <a:t>Paused</a:t>
            </a:r>
          </a:p>
          <a:p>
            <a:pPr lvl="1"/>
            <a:r>
              <a:rPr lang="en-US" dirty="0" smtClean="0"/>
              <a:t>activity partially obscured by another activity and user cannot interact with it (for example when working with a menu or dialog)</a:t>
            </a:r>
          </a:p>
          <a:p>
            <a:r>
              <a:rPr lang="en-US" dirty="0" smtClean="0"/>
              <a:t>Stopped</a:t>
            </a:r>
          </a:p>
          <a:p>
            <a:pPr lvl="1"/>
            <a:r>
              <a:rPr lang="en-US" dirty="0" smtClean="0"/>
              <a:t>activity completely hidden and not visible to user. It is in the background. </a:t>
            </a:r>
          </a:p>
          <a:p>
            <a:pPr lvl="1"/>
            <a:r>
              <a:rPr lang="en-US" dirty="0" smtClean="0"/>
              <a:t>Activity instance and variables are retained but no code is being executed by the activity</a:t>
            </a:r>
          </a:p>
          <a:p>
            <a:r>
              <a:rPr lang="en-US" dirty="0" smtClean="0"/>
              <a:t>Dead, activity terminated (or </a:t>
            </a:r>
            <a:r>
              <a:rPr lang="en-US" smtClean="0"/>
              <a:t>never started)</a:t>
            </a:r>
            <a:endParaRPr lang="en-US" dirty="0" smtClean="0"/>
          </a:p>
          <a:p>
            <a:r>
              <a:rPr lang="en-US" dirty="0" smtClean="0"/>
              <a:t>Two other states, Created and Started, but they are transitory </a:t>
            </a:r>
            <a:r>
              <a:rPr lang="en-US" dirty="0" err="1" smtClean="0"/>
              <a:t>onCreate</a:t>
            </a:r>
            <a:r>
              <a:rPr lang="en-US" dirty="0" smtClean="0"/>
              <a:t> -&gt; </a:t>
            </a:r>
            <a:r>
              <a:rPr lang="en-US" dirty="0" err="1" smtClean="0"/>
              <a:t>onStart</a:t>
            </a:r>
            <a:r>
              <a:rPr lang="en-US" dirty="0" smtClean="0"/>
              <a:t> -&gt; </a:t>
            </a:r>
            <a:r>
              <a:rPr lang="en-US" dirty="0" err="1" smtClean="0"/>
              <a:t>onResume</a:t>
            </a:r>
            <a:endParaRPr lang="en-US" dirty="0"/>
          </a:p>
        </p:txBody>
      </p:sp>
    </p:spTree>
    <p:extLst>
      <p:ext uri="{BB962C8B-B14F-4D97-AF65-F5344CB8AC3E}">
        <p14:creationId xmlns:p14="http://schemas.microsoft.com/office/powerpoint/2010/main" xmlns="" val="270899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Distribution Aug 2015</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6200" y="1219200"/>
            <a:ext cx="8975271" cy="5181600"/>
          </a:xfrm>
          <a:prstGeom prst="rect">
            <a:avLst/>
          </a:prstGeom>
          <a:noFill/>
          <a:ln w="9525">
            <a:noFill/>
            <a:miter lim="800000"/>
            <a:headEnd/>
            <a:tailEnd/>
          </a:ln>
        </p:spPr>
      </p:pic>
      <p:sp>
        <p:nvSpPr>
          <p:cNvPr id="7" name="Rectangle 6"/>
          <p:cNvSpPr/>
          <p:nvPr/>
        </p:nvSpPr>
        <p:spPr>
          <a:xfrm>
            <a:off x="4267200" y="4191000"/>
            <a:ext cx="4572000" cy="923330"/>
          </a:xfrm>
          <a:prstGeom prst="rect">
            <a:avLst/>
          </a:prstGeom>
        </p:spPr>
        <p:txBody>
          <a:bodyPr>
            <a:spAutoFit/>
          </a:bodyPr>
          <a:lstStyle/>
          <a:p>
            <a:r>
              <a:rPr lang="en-US" smtClean="0">
                <a:hlinkClick r:id="rId4"/>
              </a:rPr>
              <a:t>https://developer.android.com/about/dashboards/index.html</a:t>
            </a:r>
            <a:endParaRPr lang="en-US" smtClean="0"/>
          </a:p>
          <a:p>
            <a:endParaRPr lang="en-US"/>
          </a:p>
        </p:txBody>
      </p:sp>
    </p:spTree>
    <p:extLst>
      <p:ext uri="{BB962C8B-B14F-4D97-AF65-F5344CB8AC3E}">
        <p14:creationId xmlns:p14="http://schemas.microsoft.com/office/powerpoint/2010/main" xmlns="" val="532300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Screenshot - 9_1_2015 , 1_33_28 PM 002.png"/>
          <p:cNvPicPr>
            <a:picLocks noGrp="1" noChangeAspect="1"/>
          </p:cNvPicPr>
          <p:nvPr isPhoto="1"/>
        </p:nvPicPr>
        <p:blipFill>
          <a:blip r:embed="rId3" cstate="print"/>
          <a:srcRect l="21116" t="10183" r="47417" b="51482"/>
          <a:stretch>
            <a:fillRect/>
          </a:stretch>
        </p:blipFill>
        <p:spPr bwMode="auto">
          <a:xfrm>
            <a:off x="152400" y="700260"/>
            <a:ext cx="8763000" cy="6005340"/>
          </a:xfrm>
          <a:prstGeom prst="rect">
            <a:avLst/>
          </a:prstGeom>
          <a:noFill/>
          <a:ln w="9525">
            <a:noFill/>
            <a:miter lim="800000"/>
            <a:headEnd/>
            <a:tailEnd/>
          </a:ln>
        </p:spPr>
      </p:pic>
      <p:sp>
        <p:nvSpPr>
          <p:cNvPr id="3" name="Title 1"/>
          <p:cNvSpPr txBox="1">
            <a:spLocks/>
          </p:cNvSpPr>
          <p:nvPr/>
        </p:nvSpPr>
        <p:spPr>
          <a:xfrm>
            <a:off x="457200" y="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229600" cy="1143000"/>
          </a:xfrm>
        </p:spPr>
        <p:txBody>
          <a:bodyPr/>
          <a:lstStyle/>
          <a:p>
            <a:r>
              <a:rPr lang="en-US" smtClean="0"/>
              <a:t>Lab 2 Changes to Lab 1 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a:t>
            </a:r>
            <a:br>
              <a:rPr lang="en-US" smtClean="0"/>
            </a:br>
            <a:r>
              <a:rPr lang="en-US" smtClean="0"/>
              <a:t>import android.widget.TextView;</a:t>
            </a:r>
          </a:p>
          <a:p>
            <a:pPr fontAlgn="auto">
              <a:spcAft>
                <a:spcPts val="0"/>
              </a:spcAft>
              <a:buFont typeface="Arial" pitchFamily="34" charset="0"/>
              <a:buChar char="•"/>
              <a:defRPr/>
            </a:pPr>
            <a:endParaRPr lang="en-US" smtClean="0"/>
          </a:p>
          <a:p>
            <a:pPr fontAlgn="auto">
              <a:spcAft>
                <a:spcPts val="0"/>
              </a:spcAft>
              <a:buFont typeface="Arial" pitchFamily="34" charset="0"/>
              <a:buChar char="•"/>
              <a:defRPr/>
            </a:pPr>
            <a:r>
              <a:rPr lang="en-US" smtClean="0"/>
              <a:t>In the OnCreate Method </a:t>
            </a:r>
            <a:endParaRPr lang="en-US" smtClean="0"/>
          </a:p>
          <a:p>
            <a:pPr marL="914400" lvl="1" indent="-514350" fontAlgn="auto">
              <a:spcAft>
                <a:spcPts val="0"/>
              </a:spcAft>
              <a:buFont typeface="+mj-lt"/>
              <a:buAutoNum type="arabicPeriod"/>
              <a:defRPr/>
            </a:pPr>
            <a:r>
              <a:rPr lang="en-US" smtClean="0"/>
              <a:t> </a:t>
            </a:r>
            <a:r>
              <a:rPr lang="en-US" smtClean="0"/>
              <a:t>Comment </a:t>
            </a:r>
            <a:r>
              <a:rPr lang="en-US" smtClean="0"/>
              <a:t>out THIS  LINE </a:t>
            </a:r>
            <a:br>
              <a:rPr lang="en-US" smtClean="0"/>
            </a:br>
            <a:r>
              <a:rPr lang="en-US" smtClean="0"/>
              <a:t>// setContentView(R.layout.activity_main);</a:t>
            </a:r>
          </a:p>
          <a:p>
            <a:pPr marL="914400" lvl="1" indent="-514350" fontAlgn="auto">
              <a:spcAft>
                <a:spcPts val="0"/>
              </a:spcAft>
              <a:buFont typeface="+mj-lt"/>
              <a:buAutoNum type="arabicPeriod"/>
              <a:defRPr/>
            </a:pPr>
            <a:endParaRPr lang="en-US" smtClean="0"/>
          </a:p>
          <a:p>
            <a:pPr marL="914400" lvl="1" indent="-514350" fontAlgn="auto">
              <a:spcAft>
                <a:spcPts val="0"/>
              </a:spcAft>
              <a:buFont typeface="+mj-lt"/>
              <a:buAutoNum type="arabicPeriod"/>
              <a:defRPr/>
            </a:pPr>
            <a:r>
              <a:rPr lang="en-US" smtClean="0"/>
              <a:t>Add the lines</a:t>
            </a:r>
          </a:p>
          <a:p>
            <a:pPr marL="914400" lvl="1" indent="-514350" fontAlgn="auto">
              <a:spcAft>
                <a:spcPts val="0"/>
              </a:spcAft>
              <a:buFont typeface="Courier New" pitchFamily="49" charset="0"/>
              <a:buChar char="o"/>
              <a:defRPr/>
            </a:pPr>
            <a:r>
              <a:rPr lang="en-US" smtClean="0"/>
              <a:t>TextView textView = new TextView(this);</a:t>
            </a:r>
          </a:p>
          <a:p>
            <a:pPr marL="914400" lvl="1" indent="-514350" fontAlgn="auto">
              <a:spcAft>
                <a:spcPts val="0"/>
              </a:spcAft>
              <a:buFont typeface="Courier New" pitchFamily="49" charset="0"/>
              <a:buChar char="o"/>
              <a:defRPr/>
            </a:pPr>
            <a:r>
              <a:rPr lang="en-US" smtClean="0"/>
              <a:t>textView.setText("Hello New World!");</a:t>
            </a:r>
          </a:p>
          <a:p>
            <a:pPr marL="914400" lvl="1" indent="-514350" fontAlgn="auto">
              <a:spcAft>
                <a:spcPts val="0"/>
              </a:spcAft>
              <a:buFont typeface="Courier New" pitchFamily="49" charset="0"/>
              <a:buChar char="o"/>
              <a:defRPr/>
            </a:pPr>
            <a:r>
              <a:rPr lang="en-US" smtClean="0"/>
              <a:t>setContentView(textView);</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Screenshot - 9_1_2015 , 1_33_41 PM.png"/>
          <p:cNvPicPr>
            <a:picLocks noGrp="1" noChangeAspect="1"/>
          </p:cNvPicPr>
          <p:nvPr isPhoto="1"/>
        </p:nvPicPr>
        <p:blipFill>
          <a:blip r:embed="rId3" cstate="print"/>
          <a:srcRect r="39999" b="53130"/>
          <a:stretch>
            <a:fillRect/>
          </a:stretch>
        </p:blipFill>
        <p:spPr bwMode="auto">
          <a:xfrm>
            <a:off x="0" y="536575"/>
            <a:ext cx="8966200" cy="3730625"/>
          </a:xfrm>
          <a:prstGeom prst="rect">
            <a:avLst/>
          </a:prstGeom>
          <a:noFill/>
          <a:ln w="9525">
            <a:noFill/>
            <a:miter lim="800000"/>
            <a:headEnd/>
            <a:tailEnd/>
          </a:ln>
        </p:spPr>
      </p:pic>
      <p:sp>
        <p:nvSpPr>
          <p:cNvPr id="3" name="Oval 2"/>
          <p:cNvSpPr/>
          <p:nvPr/>
        </p:nvSpPr>
        <p:spPr>
          <a:xfrm>
            <a:off x="2438400" y="304800"/>
            <a:ext cx="1600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457200" y="1905000"/>
            <a:ext cx="2895600" cy="45688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Screenshot - 9_1_2015 , 1_37_09 PM.png"/>
          <p:cNvPicPr>
            <a:picLocks noGrp="1" noChangeAspect="1"/>
          </p:cNvPicPr>
          <p:nvPr isPhoto="1"/>
        </p:nvPicPr>
        <p:blipFill>
          <a:blip r:embed="rId3" cstate="print"/>
          <a:srcRect l="21576" t="11532" r="38333" b="42177"/>
          <a:stretch>
            <a:fillRect/>
          </a:stretch>
        </p:blipFill>
        <p:spPr bwMode="auto">
          <a:xfrm>
            <a:off x="0" y="1081527"/>
            <a:ext cx="9144000" cy="562407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Change MainActivity.java to this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1143000"/>
          </a:xfrm>
        </p:spPr>
        <p:txBody>
          <a:bodyPr/>
          <a:lstStyle/>
          <a:p>
            <a:r>
              <a:rPr lang="en-US" smtClean="0"/>
              <a:t>Lab 3 Changes to Lab 2 Code</a:t>
            </a:r>
          </a:p>
        </p:txBody>
      </p:sp>
      <p:sp>
        <p:nvSpPr>
          <p:cNvPr id="22531" name="Content Placeholder 2"/>
          <p:cNvSpPr>
            <a:spLocks noGrp="1"/>
          </p:cNvSpPr>
          <p:nvPr>
            <p:ph idx="1"/>
          </p:nvPr>
        </p:nvSpPr>
        <p:spPr/>
        <p:txBody>
          <a:bodyPr/>
          <a:lstStyle/>
          <a:p>
            <a:r>
              <a:rPr lang="en-US" sz="2000" smtClean="0"/>
              <a:t>Add to Import</a:t>
            </a:r>
          </a:p>
          <a:p>
            <a:pPr>
              <a:buFont typeface="Arial" charset="0"/>
              <a:buNone/>
            </a:pPr>
            <a:r>
              <a:rPr lang="en-US" sz="2000" smtClean="0"/>
              <a:t>import android.util.Log;</a:t>
            </a:r>
          </a:p>
          <a:p>
            <a:pPr>
              <a:buFont typeface="Arial" charset="0"/>
              <a:buNone/>
            </a:pPr>
            <a:endParaRPr lang="en-US" sz="2000" smtClean="0"/>
          </a:p>
          <a:p>
            <a:r>
              <a:rPr lang="en-US" sz="2000" smtClean="0"/>
              <a:t>ADD THESE LINES to OnCreate Method</a:t>
            </a:r>
          </a:p>
          <a:p>
            <a:pPr>
              <a:buFont typeface="Arial" charset="0"/>
              <a:buNone/>
            </a:pPr>
            <a:endParaRPr lang="en-US" sz="2000" smtClean="0"/>
          </a:p>
          <a:p>
            <a:pPr>
              <a:buFont typeface="Arial" charset="0"/>
              <a:buNone/>
            </a:pPr>
            <a:r>
              <a:rPr lang="en-US" sz="2000" smtClean="0"/>
              <a:t>Log.i(this.getClass().getName(), “TEXT1");</a:t>
            </a:r>
          </a:p>
          <a:p>
            <a:pPr>
              <a:buFont typeface="Arial" charset="0"/>
              <a:buNone/>
            </a:pPr>
            <a:endParaRPr lang="en-US" sz="2000" smtClean="0"/>
          </a:p>
          <a:p>
            <a:pPr lvl="1">
              <a:buFont typeface="Arial" charset="0"/>
              <a:buNone/>
            </a:pPr>
            <a:r>
              <a:rPr lang="en-US" sz="1800" i="1" smtClean="0">
                <a:solidFill>
                  <a:srgbClr val="00B0F0"/>
                </a:solidFill>
              </a:rPr>
              <a:t>TextView textView = new TextView(this);  // 3 lines already exists from lab2</a:t>
            </a:r>
          </a:p>
          <a:p>
            <a:pPr lvl="1">
              <a:buFont typeface="Arial" charset="0"/>
              <a:buNone/>
            </a:pPr>
            <a:r>
              <a:rPr lang="en-US" sz="1800" i="1" smtClean="0">
                <a:solidFill>
                  <a:srgbClr val="00B0F0"/>
                </a:solidFill>
              </a:rPr>
              <a:t>textView.setText("Hello New World!");</a:t>
            </a:r>
          </a:p>
          <a:p>
            <a:pPr lvl="1">
              <a:buFont typeface="Arial" charset="0"/>
              <a:buNone/>
            </a:pPr>
            <a:r>
              <a:rPr lang="en-US" sz="1800" i="1" smtClean="0">
                <a:solidFill>
                  <a:srgbClr val="00B0F0"/>
                </a:solidFill>
              </a:rPr>
              <a:t>setContentView(textView);</a:t>
            </a:r>
          </a:p>
          <a:p>
            <a:pPr>
              <a:buFont typeface="Arial" charset="0"/>
              <a:buNone/>
            </a:pPr>
            <a:endParaRPr lang="en-US" sz="2000" smtClean="0"/>
          </a:p>
          <a:p>
            <a:pPr>
              <a:buFont typeface="Arial" charset="0"/>
              <a:buNone/>
            </a:pPr>
            <a:r>
              <a:rPr lang="en-US" sz="2000" smtClean="0"/>
              <a:t>Log.i(this.getClass().getName(), “TEXT2");</a:t>
            </a:r>
          </a:p>
          <a:p>
            <a:pPr>
              <a:buFont typeface="Arial" charset="0"/>
              <a:buNone/>
            </a:pPr>
            <a:endParaRPr lang="en-US" sz="2000"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Screenshot - 9_1_2015 , 1_38_16 PM.png"/>
          <p:cNvPicPr>
            <a:picLocks noGrp="1" noChangeAspect="1"/>
          </p:cNvPicPr>
          <p:nvPr isPhoto="1"/>
        </p:nvPicPr>
        <p:blipFill>
          <a:blip r:embed="rId3" cstate="print"/>
          <a:srcRect/>
          <a:stretch>
            <a:fillRect/>
          </a:stretch>
        </p:blipFill>
        <p:spPr bwMode="auto">
          <a:xfrm>
            <a:off x="0" y="1752600"/>
            <a:ext cx="9144000" cy="1643063"/>
          </a:xfrm>
          <a:prstGeom prst="rect">
            <a:avLst/>
          </a:prstGeom>
          <a:noFill/>
          <a:ln w="9525">
            <a:noFill/>
            <a:miter lim="800000"/>
            <a:headEnd/>
            <a:tailEnd/>
          </a:ln>
        </p:spPr>
      </p:pic>
      <p:sp>
        <p:nvSpPr>
          <p:cNvPr id="24579" name="Title 2"/>
          <p:cNvSpPr>
            <a:spLocks noGrp="1"/>
          </p:cNvSpPr>
          <p:nvPr>
            <p:ph type="ctrTitle"/>
          </p:nvPr>
        </p:nvSpPr>
        <p:spPr>
          <a:xfrm>
            <a:off x="685800" y="381000"/>
            <a:ext cx="7772400" cy="1470025"/>
          </a:xfrm>
        </p:spPr>
        <p:txBody>
          <a:bodyPr/>
          <a:lstStyle/>
          <a:p>
            <a:r>
              <a:rPr lang="en-US" smtClean="0"/>
              <a:t>Run and Check the Logcat Filter</a:t>
            </a:r>
          </a:p>
        </p:txBody>
      </p:sp>
      <p:pic>
        <p:nvPicPr>
          <p:cNvPr id="4" name="Picture 1" descr="Screenshot - 9_1_2015 , 1_34_46 PM.png"/>
          <p:cNvPicPr>
            <a:picLocks noGrp="1" noChangeAspect="1"/>
          </p:cNvPicPr>
          <p:nvPr isPhoto="1"/>
        </p:nvPicPr>
        <p:blipFill>
          <a:blip r:embed="rId4" cstate="print"/>
          <a:srcRect l="68333" t="-35"/>
          <a:stretch>
            <a:fillRect/>
          </a:stretch>
        </p:blipFill>
        <p:spPr bwMode="auto">
          <a:xfrm>
            <a:off x="3276600" y="3505200"/>
            <a:ext cx="1881436" cy="296862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Screenshot - 9_1_2015 , 1_39_31 PM.png"/>
          <p:cNvPicPr>
            <a:picLocks noGrp="1" noChangeAspect="1"/>
          </p:cNvPicPr>
          <p:nvPr isPhoto="1"/>
        </p:nvPicPr>
        <p:blipFill>
          <a:blip r:embed="rId3" cstate="print"/>
          <a:srcRect/>
          <a:stretch>
            <a:fillRect/>
          </a:stretch>
        </p:blipFill>
        <p:spPr bwMode="auto">
          <a:xfrm>
            <a:off x="0" y="1911350"/>
            <a:ext cx="9144000" cy="4870450"/>
          </a:xfrm>
          <a:prstGeom prst="rect">
            <a:avLst/>
          </a:prstGeom>
          <a:noFill/>
          <a:ln w="9525">
            <a:noFill/>
            <a:miter lim="800000"/>
            <a:headEnd/>
            <a:tailEnd/>
          </a:ln>
        </p:spPr>
      </p:pic>
      <p:sp>
        <p:nvSpPr>
          <p:cNvPr id="3" name="Title 2"/>
          <p:cNvSpPr txBox="1">
            <a:spLocks/>
          </p:cNvSpPr>
          <p:nvPr/>
        </p:nvSpPr>
        <p:spPr>
          <a:xfrm>
            <a:off x="685800" y="381000"/>
            <a:ext cx="7772400" cy="1470025"/>
          </a:xfrm>
          <a:prstGeom prst="rect">
            <a:avLst/>
          </a:prstGeom>
        </p:spPr>
        <p:txBody>
          <a:bodyPr/>
          <a:lstStyle/>
          <a:p>
            <a:pPr algn="ctr" fontAlgn="auto">
              <a:spcAft>
                <a:spcPts val="0"/>
              </a:spcAft>
              <a:defRPr/>
            </a:pPr>
            <a:r>
              <a:rPr lang="en-US" sz="4000">
                <a:latin typeface="+mj-lt"/>
                <a:ea typeface="+mj-ea"/>
                <a:cs typeface="+mj-cs"/>
              </a:rPr>
              <a:t>See if you can Find Method for Options Settings menu via Logging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a:t>
            </a:r>
            <a:r>
              <a:rPr lang="en-US" smtClean="0"/>
              <a:t>4</a:t>
            </a:r>
            <a:endParaRPr lang="en-US" smtClean="0"/>
          </a:p>
        </p:txBody>
      </p:sp>
      <p:sp>
        <p:nvSpPr>
          <p:cNvPr id="3" name="Subtitle 2"/>
          <p:cNvSpPr>
            <a:spLocks noGrp="1"/>
          </p:cNvSpPr>
          <p:nvPr>
            <p:ph type="subTitle" idx="1"/>
          </p:nvPr>
        </p:nvSpPr>
        <p:spPr/>
        <p:txBody>
          <a:bodyPr/>
          <a:lstStyle/>
          <a:p>
            <a:r>
              <a:rPr lang="en-US" smtClean="0"/>
              <a:t>Creating ERROR</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Screenshot - 9_1_2015 , 1_42_47 PM.png"/>
          <p:cNvPicPr>
            <a:picLocks noGrp="1" noChangeAspect="1"/>
          </p:cNvPicPr>
          <p:nvPr isPhoto="1"/>
        </p:nvPicPr>
        <p:blipFill>
          <a:blip r:embed="rId3" cstate="print"/>
          <a:srcRect/>
          <a:stretch>
            <a:fillRect/>
          </a:stretch>
        </p:blipFill>
        <p:spPr bwMode="auto">
          <a:xfrm>
            <a:off x="0" y="928688"/>
            <a:ext cx="9144000" cy="4999037"/>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Lab 4 – MainActivity.java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mtClean="0"/>
              <a:t>Screen Densities as of August 2015</a:t>
            </a:r>
            <a:endParaRPr lang="en-US" dirty="0" smtClean="0"/>
          </a:p>
        </p:txBody>
      </p:sp>
      <p:pic>
        <p:nvPicPr>
          <p:cNvPr id="3" name="Picture 2"/>
          <p:cNvPicPr>
            <a:picLocks noChangeAspect="1" noChangeArrowheads="1"/>
          </p:cNvPicPr>
          <p:nvPr/>
        </p:nvPicPr>
        <p:blipFill>
          <a:blip r:embed="rId3" cstate="print"/>
          <a:srcRect/>
          <a:stretch>
            <a:fillRect/>
          </a:stretch>
        </p:blipFill>
        <p:spPr bwMode="auto">
          <a:xfrm>
            <a:off x="427039" y="1057276"/>
            <a:ext cx="8031162" cy="5473066"/>
          </a:xfrm>
          <a:prstGeom prst="rect">
            <a:avLst/>
          </a:prstGeom>
          <a:noFill/>
          <a:ln w="9525">
            <a:noFill/>
            <a:miter lim="800000"/>
            <a:headEnd/>
            <a:tailEnd/>
          </a:ln>
        </p:spPr>
      </p:pic>
      <p:sp>
        <p:nvSpPr>
          <p:cNvPr id="6" name="Rectangle 5"/>
          <p:cNvSpPr/>
          <p:nvPr/>
        </p:nvSpPr>
        <p:spPr>
          <a:xfrm>
            <a:off x="1524000" y="838200"/>
            <a:ext cx="6324600" cy="307777"/>
          </a:xfrm>
          <a:prstGeom prst="rect">
            <a:avLst/>
          </a:prstGeom>
        </p:spPr>
        <p:txBody>
          <a:bodyPr wrap="square">
            <a:spAutoFit/>
          </a:bodyPr>
          <a:lstStyle/>
          <a:p>
            <a:r>
              <a:rPr lang="en-US" sz="1400" smtClean="0"/>
              <a:t>~120dpi     ~160dpi    </a:t>
            </a:r>
            <a:r>
              <a:rPr lang="en-US" sz="1400" smtClean="0"/>
              <a:t>    </a:t>
            </a:r>
            <a:r>
              <a:rPr lang="en-US" sz="1400" smtClean="0"/>
              <a:t>~240dpi   </a:t>
            </a:r>
            <a:r>
              <a:rPr lang="en-US" sz="1400" smtClean="0"/>
              <a:t>    </a:t>
            </a:r>
            <a:r>
              <a:rPr lang="en-US" sz="1400" smtClean="0"/>
              <a:t>~320dpi    </a:t>
            </a:r>
            <a:r>
              <a:rPr lang="en-US" sz="1400" smtClean="0"/>
              <a:t>  ~480dpi       ~</a:t>
            </a:r>
            <a:r>
              <a:rPr lang="en-US" sz="1400" smtClean="0"/>
              <a:t>640dpi</a:t>
            </a:r>
            <a:endParaRPr lang="en-US" sz="1400"/>
          </a:p>
        </p:txBody>
      </p:sp>
    </p:spTree>
    <p:extLst>
      <p:ext uri="{BB962C8B-B14F-4D97-AF65-F5344CB8AC3E}">
        <p14:creationId xmlns:p14="http://schemas.microsoft.com/office/powerpoint/2010/main" xmlns="" val="305320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Screenshot - 9_1_2015 , 1_43_01 PM.png"/>
          <p:cNvPicPr>
            <a:picLocks noGrp="1" noChangeAspect="1"/>
          </p:cNvPicPr>
          <p:nvPr isPhoto="1"/>
        </p:nvPicPr>
        <p:blipFill>
          <a:blip r:embed="rId3" cstate="print"/>
          <a:srcRect/>
          <a:stretch>
            <a:fillRect/>
          </a:stretch>
        </p:blipFill>
        <p:spPr bwMode="auto">
          <a:xfrm>
            <a:off x="5562600" y="762000"/>
            <a:ext cx="2818447" cy="5029200"/>
          </a:xfrm>
          <a:prstGeom prst="rect">
            <a:avLst/>
          </a:prstGeom>
          <a:noFill/>
          <a:ln w="9525">
            <a:noFill/>
            <a:miter lim="800000"/>
            <a:headEnd/>
            <a:tailEnd/>
          </a:ln>
        </p:spPr>
      </p:pic>
      <p:pic>
        <p:nvPicPr>
          <p:cNvPr id="3" name="Picture 1" descr="Screenshot - 9_1_2015 , 1_43_33 PM.png"/>
          <p:cNvPicPr>
            <a:picLocks noGrp="1" noChangeAspect="1"/>
          </p:cNvPicPr>
          <p:nvPr isPhoto="1"/>
        </p:nvPicPr>
        <p:blipFill>
          <a:blip r:embed="rId4" cstate="print"/>
          <a:srcRect r="33333" b="-7536"/>
          <a:stretch>
            <a:fillRect/>
          </a:stretch>
        </p:blipFill>
        <p:spPr bwMode="auto">
          <a:xfrm>
            <a:off x="304800" y="4495800"/>
            <a:ext cx="8312727" cy="1143000"/>
          </a:xfrm>
          <a:prstGeom prst="rect">
            <a:avLst/>
          </a:prstGeom>
          <a:noFill/>
          <a:ln w="9525">
            <a:noFill/>
            <a:miter lim="800000"/>
            <a:headEnd/>
            <a:tailEnd/>
          </a:ln>
        </p:spPr>
      </p:pic>
      <p:sp>
        <p:nvSpPr>
          <p:cNvPr id="4" name="Title 1"/>
          <p:cNvSpPr txBox="1">
            <a:spLocks/>
          </p:cNvSpPr>
          <p:nvPr/>
        </p:nvSpPr>
        <p:spPr>
          <a:xfrm>
            <a:off x="381000" y="762000"/>
            <a:ext cx="42672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Error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a:t>
            </a:r>
            <a:r>
              <a:rPr lang="en-US" smtClean="0"/>
              <a:t>5</a:t>
            </a:r>
            <a:endParaRPr lang="en-US" smtClean="0"/>
          </a:p>
        </p:txBody>
      </p:sp>
      <p:sp>
        <p:nvSpPr>
          <p:cNvPr id="3" name="Subtitle 2"/>
          <p:cNvSpPr>
            <a:spLocks noGrp="1"/>
          </p:cNvSpPr>
          <p:nvPr>
            <p:ph type="subTitle" idx="1"/>
          </p:nvPr>
        </p:nvSpPr>
        <p:spPr/>
        <p:txBody>
          <a:bodyPr/>
          <a:lstStyle/>
          <a:p>
            <a:r>
              <a:rPr lang="en-US" smtClean="0"/>
              <a:t>Toasting</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Screenshot - 9_1_2015 , 1_46_21 PM.png"/>
          <p:cNvPicPr>
            <a:picLocks noGrp="1" noChangeAspect="1"/>
          </p:cNvPicPr>
          <p:nvPr isPhoto="1"/>
        </p:nvPicPr>
        <p:blipFill>
          <a:blip r:embed="rId3" cstate="print"/>
          <a:srcRect l="22500" t="11587" r="38333" b="39979"/>
          <a:stretch>
            <a:fillRect/>
          </a:stretch>
        </p:blipFill>
        <p:spPr bwMode="auto">
          <a:xfrm>
            <a:off x="228600" y="914400"/>
            <a:ext cx="8644759" cy="5334000"/>
          </a:xfrm>
          <a:prstGeom prst="rect">
            <a:avLst/>
          </a:prstGeom>
          <a:noFill/>
          <a:ln w="9525">
            <a:noFill/>
            <a:miter lim="800000"/>
            <a:headEnd/>
            <a:tailEnd/>
          </a:ln>
        </p:spPr>
      </p:pic>
      <p:sp>
        <p:nvSpPr>
          <p:cNvPr id="4" name="Title 1"/>
          <p:cNvSpPr txBox="1">
            <a:spLocks/>
          </p:cNvSpPr>
          <p:nvPr/>
        </p:nvSpPr>
        <p:spPr>
          <a:xfrm>
            <a:off x="457200" y="2286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Change </a:t>
            </a:r>
            <a:r>
              <a:rPr kumimoji="0" lang="en-US" sz="3600" b="0" i="0" u="none" strike="noStrike" kern="1200" cap="none" spc="0" normalizeH="0" noProof="0" smtClean="0">
                <a:ln>
                  <a:noFill/>
                </a:ln>
                <a:solidFill>
                  <a:schemeClr val="tx1"/>
                </a:solidFill>
                <a:effectLst/>
                <a:uLnTx/>
                <a:uFillTx/>
                <a:latin typeface="+mj-lt"/>
                <a:ea typeface="+mj-ea"/>
                <a:cs typeface="+mj-cs"/>
              </a:rPr>
              <a:t>onOptionsSelectedItem Method</a:t>
            </a:r>
            <a:endParaRPr kumimoji="0" lang="en-US" sz="3600" b="0" i="0" u="none" strike="noStrike" kern="1200" cap="none" spc="0" normalizeH="0" baseline="0" noProof="0" smtClean="0">
              <a:ln>
                <a:noFill/>
              </a:ln>
              <a:solidFill>
                <a:schemeClr val="tx1"/>
              </a:solidFill>
              <a:effectLst/>
              <a:uLnTx/>
              <a:uFillTx/>
              <a:latin typeface="+mj-lt"/>
              <a:ea typeface="+mj-ea"/>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152400"/>
            <a:ext cx="8229600" cy="1143000"/>
          </a:xfrm>
        </p:spPr>
        <p:txBody>
          <a:bodyPr/>
          <a:lstStyle/>
          <a:p>
            <a:r>
              <a:rPr lang="en-US" smtClean="0"/>
              <a:t>Lab </a:t>
            </a:r>
            <a:r>
              <a:rPr lang="en-US" smtClean="0"/>
              <a:t>5 </a:t>
            </a:r>
            <a:r>
              <a:rPr lang="en-US" smtClean="0"/>
              <a:t>Changes to </a:t>
            </a:r>
            <a:r>
              <a:rPr lang="en-US" smtClean="0"/>
              <a:t>Lab </a:t>
            </a:r>
            <a:r>
              <a:rPr lang="en-US" smtClean="0"/>
              <a:t>4 </a:t>
            </a:r>
            <a:r>
              <a:rPr lang="en-US" smtClean="0"/>
              <a:t>Code</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Font typeface="Arial" pitchFamily="34" charset="0"/>
              <a:buChar char="•"/>
              <a:defRPr/>
            </a:pPr>
            <a:r>
              <a:rPr lang="en-US" smtClean="0"/>
              <a:t>Add to Import</a:t>
            </a:r>
          </a:p>
          <a:p>
            <a:pPr fontAlgn="auto">
              <a:spcAft>
                <a:spcPts val="0"/>
              </a:spcAft>
              <a:buFont typeface="Arial" pitchFamily="34" charset="0"/>
              <a:buNone/>
              <a:defRPr/>
            </a:pPr>
            <a:r>
              <a:rPr lang="en-US" smtClean="0"/>
              <a:t>import </a:t>
            </a:r>
            <a:r>
              <a:rPr lang="en-US" smtClean="0"/>
              <a:t>android.widget.Toast;</a:t>
            </a:r>
          </a:p>
          <a:p>
            <a:pPr fontAlgn="auto">
              <a:spcAft>
                <a:spcPts val="0"/>
              </a:spcAft>
              <a:buFont typeface="Arial" pitchFamily="34" charset="0"/>
              <a:buNone/>
              <a:defRPr/>
            </a:pPr>
            <a:endParaRPr lang="en-US" smtClean="0"/>
          </a:p>
          <a:p>
            <a:pPr fontAlgn="auto">
              <a:spcAft>
                <a:spcPts val="0"/>
              </a:spcAft>
              <a:defRPr/>
            </a:pPr>
            <a:r>
              <a:rPr lang="en-US" smtClean="0"/>
              <a:t>REMOVE – int Lines</a:t>
            </a:r>
          </a:p>
          <a:p>
            <a:pPr fontAlgn="auto">
              <a:spcAft>
                <a:spcPts val="0"/>
              </a:spcAft>
              <a:buFont typeface="Arial" pitchFamily="34" charset="0"/>
              <a:buNone/>
              <a:defRPr/>
            </a:pPr>
            <a:endParaRPr lang="en-US" smtClean="0"/>
          </a:p>
          <a:p>
            <a:pPr fontAlgn="auto">
              <a:spcAft>
                <a:spcPts val="0"/>
              </a:spcAft>
              <a:buFont typeface="Arial" pitchFamily="34" charset="0"/>
              <a:buChar char="•"/>
              <a:defRPr/>
            </a:pPr>
            <a:r>
              <a:rPr lang="en-US" smtClean="0"/>
              <a:t>ADD </a:t>
            </a:r>
            <a:r>
              <a:rPr lang="en-US" smtClean="0"/>
              <a:t>THESE </a:t>
            </a:r>
            <a:r>
              <a:rPr lang="en-US" smtClean="0"/>
              <a:t>LINES</a:t>
            </a:r>
            <a:endParaRPr lang="en-US" smtClean="0"/>
          </a:p>
          <a:p>
            <a:pPr fontAlgn="auto">
              <a:spcAft>
                <a:spcPts val="0"/>
              </a:spcAft>
              <a:buFont typeface="Arial" pitchFamily="34" charset="0"/>
              <a:buNone/>
              <a:defRPr/>
            </a:pPr>
            <a:endParaRPr lang="en-US" smtClean="0"/>
          </a:p>
          <a:p>
            <a:pPr fontAlgn="auto">
              <a:spcAft>
                <a:spcPts val="0"/>
              </a:spcAft>
              <a:buFont typeface="Arial" pitchFamily="34" charset="0"/>
              <a:buNone/>
              <a:defRPr/>
            </a:pPr>
            <a:r>
              <a:rPr lang="en-US" sz="2600" smtClean="0"/>
              <a:t>Toast toast = Toast.makeText(this, "Created </a:t>
            </a:r>
            <a:r>
              <a:rPr lang="en-US" sz="2600" smtClean="0"/>
              <a:t>!!!", </a:t>
            </a:r>
            <a:r>
              <a:rPr lang="en-US" sz="2600" smtClean="0"/>
              <a:t> </a:t>
            </a:r>
            <a:br>
              <a:rPr lang="en-US" sz="2600" smtClean="0"/>
            </a:br>
            <a:r>
              <a:rPr lang="en-US" sz="2600" smtClean="0"/>
              <a:t>                                                                 Toast.LENGTH_LONG</a:t>
            </a:r>
            <a:r>
              <a:rPr lang="en-US" sz="2600" smtClean="0"/>
              <a:t>);</a:t>
            </a:r>
          </a:p>
          <a:p>
            <a:pPr fontAlgn="auto">
              <a:spcAft>
                <a:spcPts val="0"/>
              </a:spcAft>
              <a:buFont typeface="Arial" pitchFamily="34" charset="0"/>
              <a:buNone/>
              <a:defRPr/>
            </a:pPr>
            <a:r>
              <a:rPr lang="en-US" sz="2600" smtClean="0"/>
              <a:t>toast.show();</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Screenshot - 9_1_2015 , 1_46_45 PM.png"/>
          <p:cNvPicPr>
            <a:picLocks noGrp="1" noChangeAspect="1"/>
          </p:cNvPicPr>
          <p:nvPr isPhoto="1"/>
        </p:nvPicPr>
        <p:blipFill>
          <a:blip r:embed="rId3" cstate="print"/>
          <a:srcRect/>
          <a:stretch>
            <a:fillRect/>
          </a:stretch>
        </p:blipFill>
        <p:spPr bwMode="auto">
          <a:xfrm>
            <a:off x="6334936" y="990600"/>
            <a:ext cx="2470855" cy="4351445"/>
          </a:xfrm>
          <a:prstGeom prst="rect">
            <a:avLst/>
          </a:prstGeom>
          <a:noFill/>
          <a:ln w="9525">
            <a:noFill/>
            <a:miter lim="800000"/>
            <a:headEnd/>
            <a:tailEnd/>
          </a:ln>
        </p:spPr>
      </p:pic>
      <p:pic>
        <p:nvPicPr>
          <p:cNvPr id="3" name="Picture 1" descr="Screenshot - 9_1_2015 , 1_46_34 PM.png"/>
          <p:cNvPicPr>
            <a:picLocks noGrp="1" noChangeAspect="1"/>
          </p:cNvPicPr>
          <p:nvPr isPhoto="1"/>
        </p:nvPicPr>
        <p:blipFill>
          <a:blip r:embed="rId4" cstate="print"/>
          <a:srcRect/>
          <a:stretch>
            <a:fillRect/>
          </a:stretch>
        </p:blipFill>
        <p:spPr bwMode="auto">
          <a:xfrm>
            <a:off x="3429000" y="1066800"/>
            <a:ext cx="2414587" cy="4114800"/>
          </a:xfrm>
          <a:prstGeom prst="rect">
            <a:avLst/>
          </a:prstGeom>
          <a:noFill/>
          <a:ln w="9525">
            <a:noFill/>
            <a:miter lim="800000"/>
            <a:headEnd/>
            <a:tailEnd/>
          </a:ln>
        </p:spPr>
      </p:pic>
      <p:pic>
        <p:nvPicPr>
          <p:cNvPr id="4" name="Picture 1" descr="Screenshot - 9_1_2015 , 1_34_46 PM.png"/>
          <p:cNvPicPr>
            <a:picLocks noGrp="1" noChangeAspect="1"/>
          </p:cNvPicPr>
          <p:nvPr isPhoto="1"/>
        </p:nvPicPr>
        <p:blipFill>
          <a:blip r:embed="rId5" cstate="print"/>
          <a:srcRect l="68333" t="-35"/>
          <a:stretch>
            <a:fillRect/>
          </a:stretch>
        </p:blipFill>
        <p:spPr bwMode="auto">
          <a:xfrm>
            <a:off x="228600" y="1066800"/>
            <a:ext cx="2656145" cy="41910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ctrTitle"/>
          </p:nvPr>
        </p:nvSpPr>
        <p:spPr/>
        <p:txBody>
          <a:bodyPr/>
          <a:lstStyle/>
          <a:p>
            <a:r>
              <a:rPr lang="en-US" smtClean="0"/>
              <a:t>Lab </a:t>
            </a:r>
            <a:r>
              <a:rPr lang="en-US" smtClean="0"/>
              <a:t>6</a:t>
            </a:r>
            <a:endParaRPr lang="en-US"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creenshot - 9_1_2015 , 1_47_48 PM.png"/>
          <p:cNvPicPr>
            <a:picLocks noGrp="1" noChangeAspect="1"/>
          </p:cNvPicPr>
          <p:nvPr isPhoto="1"/>
        </p:nvPicPr>
        <p:blipFill>
          <a:blip r:embed="rId3" cstate="print"/>
          <a:srcRect/>
          <a:stretch>
            <a:fillRect/>
          </a:stretch>
        </p:blipFill>
        <p:spPr bwMode="auto">
          <a:xfrm>
            <a:off x="0" y="992188"/>
            <a:ext cx="9144000" cy="4873625"/>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Adding DEBUG Breakpoint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Screenshot - 9_1_2015 , 1_48_52 PM.png"/>
          <p:cNvPicPr>
            <a:picLocks noGrp="1" noChangeAspect="1"/>
          </p:cNvPicPr>
          <p:nvPr isPhoto="1"/>
        </p:nvPicPr>
        <p:blipFill>
          <a:blip r:embed="rId3" cstate="print"/>
          <a:srcRect/>
          <a:stretch>
            <a:fillRect/>
          </a:stretch>
        </p:blipFill>
        <p:spPr bwMode="auto">
          <a:xfrm>
            <a:off x="473075" y="0"/>
            <a:ext cx="8197850" cy="6858000"/>
          </a:xfrm>
          <a:prstGeom prst="rect">
            <a:avLst/>
          </a:prstGeom>
          <a:noFill/>
          <a:ln w="9525">
            <a:noFill/>
            <a:miter lim="800000"/>
            <a:headEnd/>
            <a:tailEnd/>
          </a:ln>
        </p:spPr>
      </p:pic>
      <p:sp>
        <p:nvSpPr>
          <p:cNvPr id="3" name="Title 1"/>
          <p:cNvSpPr txBox="1">
            <a:spLocks/>
          </p:cNvSpPr>
          <p:nvPr/>
        </p:nvSpPr>
        <p:spPr>
          <a:xfrm>
            <a:off x="3352800" y="38100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Debug Mode Screenshot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Screenshot - 9_1_2015 , 1_49_15 PM.png"/>
          <p:cNvPicPr>
            <a:picLocks noGrp="1" noChangeAspect="1"/>
          </p:cNvPicPr>
          <p:nvPr isPhoto="1"/>
        </p:nvPicPr>
        <p:blipFill>
          <a:blip r:embed="rId3" cstate="print"/>
          <a:srcRect/>
          <a:stretch>
            <a:fillRect/>
          </a:stretch>
        </p:blipFill>
        <p:spPr bwMode="auto">
          <a:xfrm>
            <a:off x="0" y="2181225"/>
            <a:ext cx="9144000" cy="2495550"/>
          </a:xfrm>
          <a:prstGeom prst="rect">
            <a:avLst/>
          </a:prstGeom>
          <a:noFill/>
          <a:ln w="9525">
            <a:noFill/>
            <a:miter lim="800000"/>
            <a:headEnd/>
            <a:tailEnd/>
          </a:ln>
        </p:spPr>
      </p:pic>
      <p:sp>
        <p:nvSpPr>
          <p:cNvPr id="3" name="Title 1"/>
          <p:cNvSpPr txBox="1">
            <a:spLocks/>
          </p:cNvSpPr>
          <p:nvPr/>
        </p:nvSpPr>
        <p:spPr>
          <a:xfrm>
            <a:off x="1981200" y="685800"/>
            <a:ext cx="54864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smtClean="0">
                <a:ln>
                  <a:noFill/>
                </a:ln>
                <a:solidFill>
                  <a:schemeClr val="tx1"/>
                </a:solidFill>
                <a:effectLst/>
                <a:uLnTx/>
                <a:uFillTx/>
                <a:latin typeface="+mj-lt"/>
                <a:ea typeface="+mj-ea"/>
                <a:cs typeface="+mj-cs"/>
              </a:rPr>
              <a:t>Stopping the Debbuger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lnSpcReduction="100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Eclipse plugin, another view in Eclipse</a:t>
            </a:r>
            <a:endParaRPr lang="en-US" dirty="0"/>
          </a:p>
        </p:txBody>
      </p:sp>
    </p:spTree>
    <p:extLst>
      <p:ext uri="{BB962C8B-B14F-4D97-AF65-F5344CB8AC3E}">
        <p14:creationId xmlns:p14="http://schemas.microsoft.com/office/powerpoint/2010/main" xmlns="" val="1711310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Android Runtime</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33869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Elements covered</a:t>
            </a:r>
            <a:endParaRPr lang="en-US" dirty="0"/>
          </a:p>
        </p:txBody>
      </p:sp>
      <p:sp>
        <p:nvSpPr>
          <p:cNvPr id="3" name="Content Placeholder 2"/>
          <p:cNvSpPr>
            <a:spLocks noGrp="1"/>
          </p:cNvSpPr>
          <p:nvPr>
            <p:ph idx="1"/>
          </p:nvPr>
        </p:nvSpPr>
        <p:spPr>
          <a:xfrm>
            <a:off x="0" y="1112837"/>
            <a:ext cx="9220200" cy="5211763"/>
          </a:xfrm>
        </p:spPr>
        <p:txBody>
          <a:bodyPr>
            <a:normAutofit/>
          </a:bodyPr>
          <a:lstStyle/>
          <a:p>
            <a:pPr lvl="1"/>
            <a:r>
              <a:rPr lang="en-US" smtClean="0"/>
              <a:t>onCreate()  in Activity</a:t>
            </a:r>
          </a:p>
          <a:p>
            <a:pPr lvl="1"/>
            <a:r>
              <a:rPr lang="en-US" smtClean="0"/>
              <a:t>Adding Text and Changing Properties from Code</a:t>
            </a:r>
            <a:endParaRPr lang="en-US" dirty="0" smtClean="0"/>
          </a:p>
          <a:p>
            <a:pPr lvl="1"/>
            <a:r>
              <a:rPr lang="en-US" dirty="0" smtClean="0"/>
              <a:t>Use </a:t>
            </a:r>
            <a:r>
              <a:rPr lang="en-US" smtClean="0"/>
              <a:t>the </a:t>
            </a:r>
            <a:r>
              <a:rPr lang="en-US" smtClean="0"/>
              <a:t>log to v, d, i, w</a:t>
            </a:r>
            <a:r>
              <a:rPr lang="en-US" dirty="0" smtClean="0"/>
              <a:t>, e</a:t>
            </a:r>
          </a:p>
          <a:p>
            <a:pPr lvl="1">
              <a:buNone/>
            </a:pPr>
            <a:r>
              <a:rPr lang="en-US" smtClean="0"/>
              <a:t>    VERBOSE</a:t>
            </a:r>
            <a:r>
              <a:rPr lang="en-US" dirty="0" smtClean="0"/>
              <a:t>, DEBUG, INFO, WARN, ERROR</a:t>
            </a:r>
          </a:p>
          <a:p>
            <a:pPr lvl="1"/>
            <a:r>
              <a:rPr lang="en-US" dirty="0" smtClean="0"/>
              <a:t>Create a TAG so we </a:t>
            </a:r>
            <a:r>
              <a:rPr lang="en-US" smtClean="0"/>
              <a:t>can filter</a:t>
            </a:r>
          </a:p>
          <a:p>
            <a:pPr lvl="1"/>
            <a:r>
              <a:rPr lang="en-US" smtClean="0"/>
              <a:t>Toast a </a:t>
            </a:r>
            <a:r>
              <a:rPr lang="en-US" smtClean="0"/>
              <a:t>message</a:t>
            </a:r>
          </a:p>
          <a:p>
            <a:pPr lvl="1"/>
            <a:r>
              <a:rPr lang="en-US" smtClean="0"/>
              <a:t>Debug BreakPoint</a:t>
            </a:r>
          </a:p>
          <a:p>
            <a:pPr lvl="1"/>
            <a:r>
              <a:rPr lang="en-US" smtClean="0"/>
              <a:t>ScreenShot of the APP</a:t>
            </a:r>
            <a:endParaRPr lang="en-US" dirty="0" smtClean="0"/>
          </a:p>
          <a:p>
            <a:pPr lvl="1"/>
            <a:endParaRPr lang="en-US" dirty="0"/>
          </a:p>
        </p:txBody>
      </p:sp>
    </p:spTree>
    <p:extLst>
      <p:ext uri="{BB962C8B-B14F-4D97-AF65-F5344CB8AC3E}">
        <p14:creationId xmlns:p14="http://schemas.microsoft.com/office/powerpoint/2010/main" xmlns="" val="1695376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Lab 7</a:t>
            </a:r>
            <a:endParaRPr lang="en-US"/>
          </a:p>
        </p:txBody>
      </p:sp>
      <p:sp>
        <p:nvSpPr>
          <p:cNvPr id="5" name="Subtitle 4"/>
          <p:cNvSpPr>
            <a:spLocks noGrp="1"/>
          </p:cNvSpPr>
          <p:nvPr>
            <p:ph type="subTitle" idx="1"/>
          </p:nvPr>
        </p:nvSpPr>
        <p:spPr/>
        <p:txBody>
          <a:bodyPr/>
          <a:lstStyle/>
          <a:p>
            <a:r>
              <a:rPr lang="en-US" smtClean="0"/>
              <a:t>Adding Button and OnClickEvent</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Screenshot - 9_1_2015 , 1_49_43 PM.png"/>
          <p:cNvPicPr>
            <a:picLocks noGrp="1" noChangeAspect="1"/>
          </p:cNvPicPr>
          <p:nvPr isPhoto="1"/>
        </p:nvPicPr>
        <p:blipFill>
          <a:blip r:embed="rId3" cstate="print"/>
          <a:srcRect/>
          <a:stretch>
            <a:fillRect/>
          </a:stretch>
        </p:blipFill>
        <p:spPr bwMode="auto">
          <a:xfrm>
            <a:off x="0" y="1682750"/>
            <a:ext cx="9144000" cy="4870450"/>
          </a:xfrm>
          <a:prstGeom prst="rect">
            <a:avLst/>
          </a:prstGeom>
          <a:noFill/>
          <a:ln w="9525">
            <a:noFill/>
            <a:miter lim="800000"/>
            <a:headEnd/>
            <a:tailEnd/>
          </a:ln>
        </p:spPr>
      </p:pic>
      <p:sp>
        <p:nvSpPr>
          <p:cNvPr id="3" name="Title 2"/>
          <p:cNvSpPr>
            <a:spLocks noGrp="1"/>
          </p:cNvSpPr>
          <p:nvPr>
            <p:ph type="title"/>
          </p:nvPr>
        </p:nvSpPr>
        <p:spPr>
          <a:xfrm>
            <a:off x="457200" y="152400"/>
            <a:ext cx="8229600" cy="1143000"/>
          </a:xfrm>
        </p:spPr>
        <p:txBody>
          <a:bodyPr/>
          <a:lstStyle/>
          <a:p>
            <a:r>
              <a:rPr lang="en-US" sz="3200" smtClean="0"/>
              <a:t>On Activity_main.xml  - 1</a:t>
            </a:r>
            <a:br>
              <a:rPr lang="en-US" sz="3200" smtClean="0"/>
            </a:br>
            <a:r>
              <a:rPr lang="en-US" sz="3200" smtClean="0"/>
              <a:t>add a button and change properties to </a:t>
            </a:r>
            <a:r>
              <a:rPr lang="en-US" sz="3200" smtClean="0">
                <a:solidFill>
                  <a:srgbClr val="00B0F0"/>
                </a:solidFill>
              </a:rPr>
              <a:t>Submit</a:t>
            </a:r>
            <a:endParaRPr lang="en-US" sz="3200">
              <a:solidFill>
                <a:srgbClr val="00B0F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Screenshot - 9_1_2015 , 1_50_12 PM.png"/>
          <p:cNvPicPr>
            <a:picLocks noGrp="1" noChangeAspect="1"/>
          </p:cNvPicPr>
          <p:nvPr isPhoto="1"/>
        </p:nvPicPr>
        <p:blipFill>
          <a:blip r:embed="rId3" cstate="print"/>
          <a:srcRect/>
          <a:stretch>
            <a:fillRect/>
          </a:stretch>
        </p:blipFill>
        <p:spPr bwMode="auto">
          <a:xfrm>
            <a:off x="0" y="0"/>
            <a:ext cx="9144000" cy="3716337"/>
          </a:xfrm>
          <a:prstGeom prst="rect">
            <a:avLst/>
          </a:prstGeom>
          <a:noFill/>
          <a:ln w="9525">
            <a:noFill/>
            <a:miter lim="800000"/>
            <a:headEnd/>
            <a:tailEnd/>
          </a:ln>
        </p:spPr>
      </p:pic>
      <p:pic>
        <p:nvPicPr>
          <p:cNvPr id="3" name="Picture 1" descr="Screenshot - 9_1_2015 , 1_50_40 PM.png"/>
          <p:cNvPicPr>
            <a:picLocks noGrp="1" noChangeAspect="1"/>
          </p:cNvPicPr>
          <p:nvPr isPhoto="1"/>
        </p:nvPicPr>
        <p:blipFill>
          <a:blip r:embed="rId4" cstate="print"/>
          <a:srcRect/>
          <a:stretch>
            <a:fillRect/>
          </a:stretch>
        </p:blipFill>
        <p:spPr bwMode="auto">
          <a:xfrm>
            <a:off x="0" y="3660775"/>
            <a:ext cx="9144000" cy="3197225"/>
          </a:xfrm>
          <a:prstGeom prst="rect">
            <a:avLst/>
          </a:prstGeom>
          <a:noFill/>
          <a:ln w="9525">
            <a:noFill/>
            <a:miter lim="800000"/>
            <a:headEnd/>
            <a:tailEnd/>
          </a:ln>
        </p:spPr>
      </p:pic>
      <p:sp>
        <p:nvSpPr>
          <p:cNvPr id="4" name="Title 2"/>
          <p:cNvSpPr txBox="1">
            <a:spLocks/>
          </p:cNvSpPr>
          <p:nvPr/>
        </p:nvSpPr>
        <p:spPr>
          <a:xfrm>
            <a:off x="2438400" y="76200"/>
            <a:ext cx="8229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On Activity_main.xml  - 2</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Screenshot - 9_1_2015 , 2_06_33 PM.png"/>
          <p:cNvPicPr>
            <a:picLocks noGrp="1" noChangeAspect="1"/>
          </p:cNvPicPr>
          <p:nvPr isPhoto="1"/>
        </p:nvPicPr>
        <p:blipFill>
          <a:blip r:embed="rId3" cstate="print"/>
          <a:srcRect/>
          <a:stretch>
            <a:fillRect/>
          </a:stretch>
        </p:blipFill>
        <p:spPr bwMode="auto">
          <a:xfrm>
            <a:off x="0" y="1011238"/>
            <a:ext cx="9144000" cy="4835525"/>
          </a:xfrm>
          <a:prstGeom prst="rect">
            <a:avLst/>
          </a:prstGeom>
          <a:noFill/>
          <a:ln w="9525">
            <a:noFill/>
            <a:miter lim="800000"/>
            <a:headEnd/>
            <a:tailEnd/>
          </a:ln>
        </p:spPr>
      </p:pic>
      <p:sp>
        <p:nvSpPr>
          <p:cNvPr id="4" name="Title 2"/>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mj-lt"/>
                <a:ea typeface="+mj-ea"/>
                <a:cs typeface="+mj-cs"/>
              </a:rPr>
              <a:t>Create a new Java Class</a:t>
            </a:r>
            <a:endParaRPr kumimoji="0" lang="en-US" sz="3200" b="0" i="0" u="none" strike="noStrike" kern="1200" cap="none" spc="0" normalizeH="0" baseline="0" noProof="0">
              <a:ln>
                <a:noFill/>
              </a:ln>
              <a:solidFill>
                <a:srgbClr val="00B0F0"/>
              </a:solidFill>
              <a:effectLst/>
              <a:uLnTx/>
              <a:uFillTx/>
              <a:latin typeface="+mj-lt"/>
              <a:ea typeface="+mj-ea"/>
              <a:cs typeface="+mj-cs"/>
            </a:endParaRPr>
          </a:p>
        </p:txBody>
      </p:sp>
      <p:pic>
        <p:nvPicPr>
          <p:cNvPr id="5" name="Picture 1" descr="Screenshot - 9_1_2015 , 2_07_03 PM.png"/>
          <p:cNvPicPr>
            <a:picLocks noGrp="1" noChangeAspect="1"/>
          </p:cNvPicPr>
          <p:nvPr isPhoto="1"/>
        </p:nvPicPr>
        <p:blipFill>
          <a:blip r:embed="rId4" cstate="print"/>
          <a:srcRect/>
          <a:stretch>
            <a:fillRect/>
          </a:stretch>
        </p:blipFill>
        <p:spPr bwMode="auto">
          <a:xfrm>
            <a:off x="2743200" y="4191000"/>
            <a:ext cx="4648200" cy="2191756"/>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Screenshot - 9_1_2015 , 2_08_28 PM.png"/>
          <p:cNvPicPr>
            <a:picLocks noGrp="1" noChangeAspect="1"/>
          </p:cNvPicPr>
          <p:nvPr isPhoto="1"/>
        </p:nvPicPr>
        <p:blipFill>
          <a:blip r:embed="rId3" cstate="print"/>
          <a:srcRect/>
          <a:stretch>
            <a:fillRect/>
          </a:stretch>
        </p:blipFill>
        <p:spPr bwMode="auto">
          <a:xfrm>
            <a:off x="0" y="733425"/>
            <a:ext cx="9144000" cy="5389563"/>
          </a:xfrm>
          <a:prstGeom prst="rect">
            <a:avLst/>
          </a:prstGeom>
          <a:noFill/>
          <a:ln w="9525">
            <a:noFill/>
            <a:miter lim="800000"/>
            <a:headEnd/>
            <a:tailEnd/>
          </a:ln>
        </p:spPr>
      </p:pic>
      <p:sp>
        <p:nvSpPr>
          <p:cNvPr id="3" name="Title 1"/>
          <p:cNvSpPr txBox="1">
            <a:spLocks/>
          </p:cNvSpPr>
          <p:nvPr/>
        </p:nvSpPr>
        <p:spPr>
          <a:xfrm>
            <a:off x="457200" y="762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OnCreate Method</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mtClean="0"/>
              <a:t>New OnCreate Method</a:t>
            </a:r>
            <a:endParaRPr lang="en-US"/>
          </a:p>
        </p:txBody>
      </p:sp>
      <p:sp>
        <p:nvSpPr>
          <p:cNvPr id="3" name="Content Placeholder 2"/>
          <p:cNvSpPr>
            <a:spLocks noGrp="1"/>
          </p:cNvSpPr>
          <p:nvPr>
            <p:ph idx="1"/>
          </p:nvPr>
        </p:nvSpPr>
        <p:spPr/>
        <p:txBody>
          <a:bodyPr/>
          <a:lstStyle/>
          <a:p>
            <a:pPr>
              <a:buNone/>
            </a:pPr>
            <a:r>
              <a:rPr lang="en-US" sz="1600" smtClean="0"/>
              <a:t>import android.widget.Button; // LAB 7 NEW</a:t>
            </a:r>
          </a:p>
          <a:p>
            <a:pPr>
              <a:buNone/>
            </a:pPr>
            <a:endParaRPr lang="en-US" sz="1600" smtClean="0"/>
          </a:p>
          <a:p>
            <a:pPr>
              <a:buNone/>
            </a:pPr>
            <a:r>
              <a:rPr lang="en-US" sz="1600" smtClean="0"/>
              <a:t>public class MainActivity extends AppCompatActivity {</a:t>
            </a:r>
          </a:p>
          <a:p>
            <a:pPr>
              <a:buNone/>
            </a:pPr>
            <a:endParaRPr lang="en-US" sz="1600" smtClean="0"/>
          </a:p>
          <a:p>
            <a:pPr>
              <a:buNone/>
            </a:pPr>
            <a:r>
              <a:rPr lang="en-US" sz="1600" smtClean="0"/>
              <a:t>    // OVER WRITE OnCreate Method in LAB 7</a:t>
            </a:r>
          </a:p>
          <a:p>
            <a:pPr>
              <a:buNone/>
            </a:pPr>
            <a:r>
              <a:rPr lang="en-US" sz="1600" smtClean="0"/>
              <a:t>    @Override</a:t>
            </a:r>
          </a:p>
          <a:p>
            <a:pPr>
              <a:buNone/>
            </a:pPr>
            <a:r>
              <a:rPr lang="en-US" sz="1600" smtClean="0"/>
              <a:t>    protected void onCreate(Bundle bundle) {</a:t>
            </a:r>
          </a:p>
          <a:p>
            <a:pPr>
              <a:buNone/>
            </a:pPr>
            <a:r>
              <a:rPr lang="en-US" sz="1600" smtClean="0"/>
              <a:t>        super.onCreate(bundle);</a:t>
            </a:r>
          </a:p>
          <a:p>
            <a:pPr>
              <a:buNone/>
            </a:pPr>
            <a:r>
              <a:rPr lang="en-US" sz="1600" smtClean="0"/>
              <a:t>        setContentView(R.layout.activity_main);</a:t>
            </a:r>
          </a:p>
          <a:p>
            <a:pPr>
              <a:buNone/>
            </a:pPr>
            <a:endParaRPr lang="en-US" sz="1600" smtClean="0"/>
          </a:p>
          <a:p>
            <a:pPr>
              <a:buNone/>
            </a:pPr>
            <a:r>
              <a:rPr lang="en-US" sz="1600" smtClean="0"/>
              <a:t>        textView = (TextView) findViewById(R.id.textView1);</a:t>
            </a:r>
          </a:p>
          <a:p>
            <a:pPr>
              <a:buNone/>
            </a:pPr>
            <a:endParaRPr lang="en-US" sz="1600" smtClean="0"/>
          </a:p>
          <a:p>
            <a:pPr>
              <a:buNone/>
            </a:pPr>
            <a:r>
              <a:rPr lang="en-US" sz="1600" smtClean="0"/>
              <a:t>        button = (Button) findViewById(R.id.button1);</a:t>
            </a:r>
          </a:p>
          <a:p>
            <a:pPr>
              <a:buNone/>
            </a:pPr>
            <a:r>
              <a:rPr lang="en-US" sz="1600" smtClean="0"/>
              <a:t>        button.setOnClickListener(new OurOnClickListener(this));</a:t>
            </a:r>
          </a:p>
          <a:p>
            <a:pPr>
              <a:buNone/>
            </a:pPr>
            <a:endParaRPr lang="en-US" sz="1600" smtClean="0"/>
          </a:p>
          <a:p>
            <a:pPr>
              <a:buNone/>
            </a:pPr>
            <a:r>
              <a:rPr lang="en-US" sz="1600" smtClean="0"/>
              <a:t>    }</a:t>
            </a:r>
            <a:endParaRPr lang="en-US" sz="1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Screenshot - 9_1_2015 , 2_09_06 PM.png"/>
          <p:cNvPicPr>
            <a:picLocks noGrp="1" noChangeAspect="1"/>
          </p:cNvPicPr>
          <p:nvPr isPhoto="1"/>
        </p:nvPicPr>
        <p:blipFill>
          <a:blip r:embed="rId3" cstate="print"/>
          <a:srcRect b="9756"/>
          <a:stretch>
            <a:fillRect/>
          </a:stretch>
        </p:blipFill>
        <p:spPr bwMode="auto">
          <a:xfrm>
            <a:off x="0" y="990600"/>
            <a:ext cx="9144000" cy="5638800"/>
          </a:xfrm>
          <a:prstGeom prst="rect">
            <a:avLst/>
          </a:prstGeom>
          <a:noFill/>
          <a:ln w="9525">
            <a:noFill/>
            <a:miter lim="800000"/>
            <a:headEnd/>
            <a:tailEnd/>
          </a:ln>
        </p:spPr>
      </p:pic>
      <p:sp>
        <p:nvSpPr>
          <p:cNvPr id="3" name="Title 1"/>
          <p:cNvSpPr txBox="1">
            <a:spLocks/>
          </p:cNvSpPr>
          <p:nvPr/>
        </p:nvSpPr>
        <p:spPr>
          <a:xfrm>
            <a:off x="457200" y="152400"/>
            <a:ext cx="8229600" cy="1143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New OurOnClickListener</a:t>
            </a:r>
            <a:r>
              <a:rPr kumimoji="0" lang="en-US" sz="4400" b="0" i="0" u="none" strike="noStrike" kern="1200" cap="none" spc="0" normalizeH="0" noProof="0" smtClean="0">
                <a:ln>
                  <a:noFill/>
                </a:ln>
                <a:solidFill>
                  <a:schemeClr val="tx1"/>
                </a:solidFill>
                <a:effectLst/>
                <a:uLnTx/>
                <a:uFillTx/>
                <a:latin typeface="+mj-lt"/>
                <a:ea typeface="+mj-ea"/>
                <a:cs typeface="+mj-cs"/>
              </a:rPr>
              <a:t> Class</a:t>
            </a: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NEW CLASS CREATED IN LAB 7</a:t>
            </a:r>
            <a:endParaRPr lang="en-US" smtClean="0"/>
          </a:p>
        </p:txBody>
      </p:sp>
      <p:sp>
        <p:nvSpPr>
          <p:cNvPr id="3" name="Content Placeholder 2"/>
          <p:cNvSpPr>
            <a:spLocks noGrp="1"/>
          </p:cNvSpPr>
          <p:nvPr>
            <p:ph idx="1"/>
          </p:nvPr>
        </p:nvSpPr>
        <p:spPr>
          <a:xfrm>
            <a:off x="457200" y="990600"/>
            <a:ext cx="8229600" cy="4525963"/>
          </a:xfrm>
        </p:spPr>
        <p:txBody>
          <a:bodyPr/>
          <a:lstStyle/>
          <a:p>
            <a:pPr>
              <a:buNone/>
            </a:pPr>
            <a:r>
              <a:rPr lang="en-US" sz="1400" smtClean="0"/>
              <a:t>package example.com.helloworld;</a:t>
            </a:r>
          </a:p>
          <a:p>
            <a:pPr>
              <a:buNone/>
            </a:pPr>
            <a:r>
              <a:rPr lang="en-US" sz="1400" smtClean="0"/>
              <a:t>import java.io.IOException;</a:t>
            </a:r>
          </a:p>
          <a:p>
            <a:pPr>
              <a:buNone/>
            </a:pPr>
            <a:r>
              <a:rPr lang="en-US" sz="1400" smtClean="0"/>
              <a:t>import android.view.View;</a:t>
            </a:r>
          </a:p>
          <a:p>
            <a:pPr>
              <a:buNone/>
            </a:pPr>
            <a:r>
              <a:rPr lang="en-US" sz="1400" smtClean="0"/>
              <a:t>import android.view.View.OnClickListener;</a:t>
            </a:r>
          </a:p>
          <a:p>
            <a:pPr>
              <a:buNone/>
            </a:pPr>
            <a:endParaRPr lang="en-US" sz="1400" smtClean="0"/>
          </a:p>
          <a:p>
            <a:pPr>
              <a:buNone/>
            </a:pPr>
            <a:r>
              <a:rPr lang="en-US" sz="1400" smtClean="0"/>
              <a:t>public class OurOnClickListener implements OnClickListener {</a:t>
            </a:r>
          </a:p>
          <a:p>
            <a:pPr>
              <a:buNone/>
            </a:pPr>
            <a:endParaRPr lang="en-US" sz="1400" smtClean="0"/>
          </a:p>
          <a:p>
            <a:pPr>
              <a:buNone/>
            </a:pPr>
            <a:r>
              <a:rPr lang="en-US" sz="1400" smtClean="0"/>
              <a:t>    MainActivity caller;</a:t>
            </a:r>
          </a:p>
          <a:p>
            <a:pPr>
              <a:buNone/>
            </a:pPr>
            <a:r>
              <a:rPr lang="en-US" sz="1400" smtClean="0"/>
              <a:t>    private int count;</a:t>
            </a:r>
          </a:p>
          <a:p>
            <a:pPr>
              <a:buNone/>
            </a:pPr>
            <a:r>
              <a:rPr lang="en-US" sz="1400" smtClean="0"/>
              <a:t>    public OurOnClickListener(MainActivity activity) {</a:t>
            </a:r>
          </a:p>
          <a:p>
            <a:pPr>
              <a:buNone/>
            </a:pPr>
            <a:r>
              <a:rPr lang="en-US" sz="1400" smtClean="0"/>
              <a:t>        this.caller = activity;</a:t>
            </a:r>
          </a:p>
          <a:p>
            <a:pPr>
              <a:buNone/>
            </a:pPr>
            <a:r>
              <a:rPr lang="en-US" sz="1400" smtClean="0"/>
              <a:t>        this.count = 0;</a:t>
            </a:r>
          </a:p>
          <a:p>
            <a:pPr>
              <a:buNone/>
            </a:pPr>
            <a:r>
              <a:rPr lang="en-US" sz="1400" smtClean="0"/>
              <a:t>    }</a:t>
            </a:r>
          </a:p>
          <a:p>
            <a:pPr>
              <a:buNone/>
            </a:pPr>
            <a:endParaRPr lang="en-US" sz="1400" smtClean="0"/>
          </a:p>
          <a:p>
            <a:pPr>
              <a:buNone/>
            </a:pPr>
            <a:r>
              <a:rPr lang="en-US" sz="1400" smtClean="0"/>
              <a:t>    @Override</a:t>
            </a:r>
          </a:p>
          <a:p>
            <a:pPr>
              <a:buNone/>
            </a:pPr>
            <a:r>
              <a:rPr lang="en-US" sz="1400" smtClean="0"/>
              <a:t>    public void onClick(View v) {</a:t>
            </a:r>
          </a:p>
          <a:p>
            <a:pPr>
              <a:buNone/>
            </a:pPr>
            <a:r>
              <a:rPr lang="en-US" sz="1400" smtClean="0"/>
              <a:t>        count++;</a:t>
            </a:r>
          </a:p>
          <a:p>
            <a:pPr>
              <a:buNone/>
            </a:pPr>
            <a:r>
              <a:rPr lang="en-US" sz="1400" smtClean="0"/>
              <a:t>        String countstr = Integer.toString(count);</a:t>
            </a:r>
          </a:p>
          <a:p>
            <a:pPr>
              <a:buNone/>
            </a:pPr>
            <a:r>
              <a:rPr lang="en-US" sz="1400" smtClean="0"/>
              <a:t>        caller.textView.setText("Clicked " + countstr + " times");</a:t>
            </a:r>
          </a:p>
          <a:p>
            <a:pPr>
              <a:buNone/>
            </a:pPr>
            <a:r>
              <a:rPr lang="en-US" sz="1400" smtClean="0"/>
              <a:t>    }</a:t>
            </a:r>
          </a:p>
          <a:p>
            <a:pPr>
              <a:buNone/>
            </a:pPr>
            <a:endParaRPr lang="en-US" sz="1400" smtClean="0"/>
          </a:p>
          <a:p>
            <a:pPr>
              <a:buNone/>
            </a:pPr>
            <a:r>
              <a:rPr lang="en-US" sz="1400" smtClean="0"/>
              <a:t>}</a:t>
            </a:r>
          </a:p>
          <a:p>
            <a:pPr>
              <a:buNone/>
            </a:pPr>
            <a:endParaRPr 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sz="3200" dirty="0" smtClean="0"/>
              <a:t>Subset of Java developed by Google</a:t>
            </a:r>
          </a:p>
          <a:p>
            <a:r>
              <a:rPr lang="en-US" sz="3200" dirty="0" smtClean="0"/>
              <a:t>Optimized for mobile devices (better memory management, battery utilization, etc.)</a:t>
            </a:r>
          </a:p>
          <a:p>
            <a:r>
              <a:rPr lang="en-US" sz="3200" dirty="0" err="1" smtClean="0"/>
              <a:t>Dalvik</a:t>
            </a:r>
            <a:r>
              <a:rPr lang="en-US" sz="3200" dirty="0" smtClean="0"/>
              <a:t> runs .</a:t>
            </a:r>
            <a:r>
              <a:rPr lang="en-US" sz="3200" dirty="0" err="1" smtClean="0"/>
              <a:t>dex</a:t>
            </a:r>
            <a:r>
              <a:rPr lang="en-US" sz="3200" dirty="0" smtClean="0"/>
              <a:t> files that are compiled from .class files</a:t>
            </a:r>
          </a:p>
          <a:p>
            <a:r>
              <a:rPr lang="en-US" sz="3200" dirty="0" smtClean="0"/>
              <a:t>Introduces new libraries</a:t>
            </a:r>
          </a:p>
          <a:p>
            <a:r>
              <a:rPr lang="en-US" sz="3200" dirty="0" smtClean="0"/>
              <a:t>Does not support some Java libraries like AWT, Swing</a:t>
            </a:r>
          </a:p>
          <a:p>
            <a:r>
              <a:rPr lang="en-US" sz="2000" dirty="0">
                <a:hlinkClick r:id="rId6"/>
              </a:rPr>
              <a:t>http://developer.android.com/reference/packages.html</a:t>
            </a:r>
            <a:endParaRPr lang="en-US" sz="2000" dirty="0" smtClean="0"/>
          </a:p>
          <a:p>
            <a:pPr lvl="1"/>
            <a:endParaRPr lang="en-US" sz="2800" dirty="0" smtClean="0"/>
          </a:p>
          <a:p>
            <a:endParaRPr lang="en-US" sz="3200" dirty="0"/>
          </a:p>
        </p:txBody>
      </p:sp>
    </p:spTree>
    <p:custDataLst>
      <p:tags r:id="rId1"/>
    </p:custDataLst>
    <p:extLst>
      <p:ext uri="{BB962C8B-B14F-4D97-AF65-F5344CB8AC3E}">
        <p14:creationId xmlns:p14="http://schemas.microsoft.com/office/powerpoint/2010/main" xmlns="" val="3364887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References</a:t>
            </a:r>
            <a:endParaRPr lang="en-US" dirty="0"/>
          </a:p>
        </p:txBody>
      </p:sp>
      <p:sp>
        <p:nvSpPr>
          <p:cNvPr id="3" name="Content Placeholder 2"/>
          <p:cNvSpPr>
            <a:spLocks noGrp="1"/>
          </p:cNvSpPr>
          <p:nvPr>
            <p:ph idx="1"/>
            <p:custDataLst>
              <p:tags r:id="rId3"/>
            </p:custDataLst>
          </p:nvPr>
        </p:nvSpPr>
        <p:spPr/>
        <p:txBody>
          <a:bodyPr>
            <a:normAutofit/>
          </a:bodyPr>
          <a:lstStyle/>
          <a:p>
            <a:r>
              <a:rPr lang="en-US" smtClean="0"/>
              <a:t>Android </a:t>
            </a:r>
            <a:r>
              <a:rPr lang="en-US" dirty="0" smtClean="0"/>
              <a:t>Dev Guide</a:t>
            </a:r>
            <a:r>
              <a:rPr lang="en-US" dirty="0" smtClean="0">
                <a:hlinkClick r:id="rId6"/>
              </a:rPr>
              <a:t> http</a:t>
            </a:r>
            <a:r>
              <a:rPr lang="en-US" smtClean="0">
                <a:hlinkClick r:id="rId6"/>
              </a:rPr>
              <a:t>://developer.android.com/guide/topics/fundamentals.html</a:t>
            </a:r>
            <a:endParaRPr lang="en-US" smtClean="0"/>
          </a:p>
          <a:p>
            <a:endParaRPr lang="en-US" smtClean="0"/>
          </a:p>
          <a:p>
            <a:endParaRPr lang="en-US" smtClean="0"/>
          </a:p>
          <a:p>
            <a:r>
              <a:rPr lang="en-US" smtClean="0">
                <a:hlinkClick r:id="rId7"/>
              </a:rPr>
              <a:t>http</a:t>
            </a:r>
            <a:r>
              <a:rPr lang="en-US" dirty="0">
                <a:hlinkClick r:id="rId7"/>
              </a:rPr>
              <a:t>://developer.android.com/guide/topics/fundamentals/activities.html</a:t>
            </a:r>
            <a:endParaRPr lang="en-US" dirty="0" smtClean="0"/>
          </a:p>
          <a:p>
            <a:endParaRPr lang="en-US" dirty="0"/>
          </a:p>
        </p:txBody>
      </p:sp>
    </p:spTree>
    <p:custDataLst>
      <p:tags r:id="rId1"/>
    </p:custDataLst>
    <p:extLst>
      <p:ext uri="{BB962C8B-B14F-4D97-AF65-F5344CB8AC3E}">
        <p14:creationId xmlns:p14="http://schemas.microsoft.com/office/powerpoint/2010/main" xmlns="" val="188864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Autofit/>
          </a:bodyPr>
          <a:lstStyle/>
          <a:p>
            <a:r>
              <a:rPr lang="en-US" sz="2800" dirty="0" smtClean="0"/>
              <a:t>By default, each app is run in its own Linux process</a:t>
            </a:r>
          </a:p>
          <a:p>
            <a:pPr lvl="1"/>
            <a:r>
              <a:rPr lang="en-US" sz="2400" dirty="0" smtClean="0"/>
              <a:t>Process started when app’s code needs to be executed</a:t>
            </a:r>
          </a:p>
          <a:p>
            <a:pPr lvl="1"/>
            <a:r>
              <a:rPr lang="en-US" sz="2400" dirty="0" smtClean="0"/>
              <a:t>Threads can be started to handle </a:t>
            </a:r>
            <a:r>
              <a:rPr lang="en-US" sz="2400" smtClean="0"/>
              <a:t>time-consuming operations</a:t>
            </a:r>
          </a:p>
          <a:p>
            <a:pPr lvl="1"/>
            <a:endParaRPr lang="en-US" sz="2400" dirty="0" smtClean="0"/>
          </a:p>
          <a:p>
            <a:r>
              <a:rPr lang="en-US" sz="2800" dirty="0" smtClean="0"/>
              <a:t>Each process has its own </a:t>
            </a:r>
            <a:r>
              <a:rPr lang="en-US" sz="2800" err="1" smtClean="0"/>
              <a:t>Dalvik</a:t>
            </a:r>
            <a:r>
              <a:rPr lang="en-US" sz="2800" smtClean="0"/>
              <a:t> VM</a:t>
            </a:r>
          </a:p>
          <a:p>
            <a:endParaRPr lang="en-US" sz="2800" dirty="0" smtClean="0"/>
          </a:p>
          <a:p>
            <a:r>
              <a:rPr lang="en-US" sz="2800" dirty="0" smtClean="0"/>
              <a:t>By default, each app is assigned unique Linux ID</a:t>
            </a:r>
          </a:p>
          <a:p>
            <a:pPr lvl="1"/>
            <a:r>
              <a:rPr lang="en-US" sz="2400" dirty="0" smtClean="0"/>
              <a:t>Permissions are set so app’s files are only visible to that app</a:t>
            </a:r>
            <a:endParaRPr lang="en-US" sz="2400" dirty="0"/>
          </a:p>
        </p:txBody>
      </p:sp>
    </p:spTree>
    <p:custDataLst>
      <p:tags r:id="rId1"/>
    </p:custDataLst>
    <p:extLst>
      <p:ext uri="{BB962C8B-B14F-4D97-AF65-F5344CB8AC3E}">
        <p14:creationId xmlns:p14="http://schemas.microsoft.com/office/powerpoint/2010/main" xmlns="" val="28799948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100.xml><?xml version="1.0" encoding="utf-8"?>
<p:tagLst xmlns:a="http://schemas.openxmlformats.org/drawingml/2006/main" xmlns:r="http://schemas.openxmlformats.org/officeDocument/2006/relationships" xmlns:p="http://schemas.openxmlformats.org/presentationml/2006/main">
  <p:tag name="DVSHAPEID" val="L7QvVDEdQtycpeGRMoRGor"/>
</p:tagLst>
</file>

<file path=ppt/tags/tag101.xml><?xml version="1.0" encoding="utf-8"?>
<p:tagLst xmlns:a="http://schemas.openxmlformats.org/drawingml/2006/main" xmlns:r="http://schemas.openxmlformats.org/officeDocument/2006/relationships" xmlns:p="http://schemas.openxmlformats.org/presentationml/2006/main">
  <p:tag name="DVSHAPEID" val="ntECM2wpaqONABXpEXz0P4"/>
</p:tagLst>
</file>

<file path=ppt/tags/tag102.xml><?xml version="1.0" encoding="utf-8"?>
<p:tagLst xmlns:a="http://schemas.openxmlformats.org/drawingml/2006/main" xmlns:r="http://schemas.openxmlformats.org/officeDocument/2006/relationships" xmlns:p="http://schemas.openxmlformats.org/presentationml/2006/main">
  <p:tag name="DVSHAPEID" val="9Bqh5UvX2ghjJnQjRCGqj8"/>
</p:tagLst>
</file>

<file path=ppt/tags/tag103.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04.xml><?xml version="1.0" encoding="utf-8"?>
<p:tagLst xmlns:a="http://schemas.openxmlformats.org/drawingml/2006/main" xmlns:r="http://schemas.openxmlformats.org/officeDocument/2006/relationships" xmlns:p="http://schemas.openxmlformats.org/presentationml/2006/main">
  <p:tag name="DVSHAPEID" val="9WGt3RvxkYBXFK90eELg5g"/>
</p:tagLst>
</file>

<file path=ppt/tags/tag105.xml><?xml version="1.0" encoding="utf-8"?>
<p:tagLst xmlns:a="http://schemas.openxmlformats.org/drawingml/2006/main" xmlns:r="http://schemas.openxmlformats.org/officeDocument/2006/relationships" xmlns:p="http://schemas.openxmlformats.org/presentationml/2006/main">
  <p:tag name="DVSHAPEID" val="oiupb83ctzmOUE6lro5dJy"/>
</p:tagLst>
</file>

<file path=ppt/tags/tag106.xml><?xml version="1.0" encoding="utf-8"?>
<p:tagLst xmlns:a="http://schemas.openxmlformats.org/drawingml/2006/main" xmlns:r="http://schemas.openxmlformats.org/officeDocument/2006/relationships" xmlns:p="http://schemas.openxmlformats.org/presentationml/2006/main">
  <p:tag name="DVSHAPEID" val="90AFSR01yOUSynZEGnu8u2"/>
</p:tagLst>
</file>

<file path=ppt/tags/tag107.xml><?xml version="1.0" encoding="utf-8"?>
<p:tagLst xmlns:a="http://schemas.openxmlformats.org/drawingml/2006/main" xmlns:r="http://schemas.openxmlformats.org/officeDocument/2006/relationships" xmlns:p="http://schemas.openxmlformats.org/presentationml/2006/main">
  <p:tag name="DVSECTIONID" val="eC5tw24vMn3kAe17C2JUk0"/>
</p:tagLst>
</file>

<file path=ppt/tags/tag108.xml><?xml version="1.0" encoding="utf-8"?>
<p:tagLst xmlns:a="http://schemas.openxmlformats.org/drawingml/2006/main" xmlns:r="http://schemas.openxmlformats.org/officeDocument/2006/relationships" xmlns:p="http://schemas.openxmlformats.org/presentationml/2006/main">
  <p:tag name="DVSHAPEID" val="sfrP6qQGV14Y6NuZicq0xP"/>
</p:tagLst>
</file>

<file path=ppt/tags/tag109.xml><?xml version="1.0" encoding="utf-8"?>
<p:tagLst xmlns:a="http://schemas.openxmlformats.org/drawingml/2006/main" xmlns:r="http://schemas.openxmlformats.org/officeDocument/2006/relationships" xmlns:p="http://schemas.openxmlformats.org/presentationml/2006/main">
  <p:tag name="DVSHAPEID" val="lJOQmHschMJHsvUxvBNYsQ"/>
</p:tagLst>
</file>

<file path=ppt/tags/tag1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110.xml><?xml version="1.0" encoding="utf-8"?>
<p:tagLst xmlns:a="http://schemas.openxmlformats.org/drawingml/2006/main" xmlns:r="http://schemas.openxmlformats.org/officeDocument/2006/relationships" xmlns:p="http://schemas.openxmlformats.org/presentationml/2006/main">
  <p:tag name="DVSHAPEID" val="p8Xp27wEDkbDUH1g38dJJi"/>
</p:tagLst>
</file>

<file path=ppt/tags/tag111.xml><?xml version="1.0" encoding="utf-8"?>
<p:tagLst xmlns:a="http://schemas.openxmlformats.org/drawingml/2006/main" xmlns:r="http://schemas.openxmlformats.org/officeDocument/2006/relationships" xmlns:p="http://schemas.openxmlformats.org/presentationml/2006/main">
  <p:tag name="DVSHAPEID" val="folZ5LHPcznukFSXFkFD9o"/>
</p:tagLst>
</file>

<file path=ppt/tags/tag112.xml><?xml version="1.0" encoding="utf-8"?>
<p:tagLst xmlns:a="http://schemas.openxmlformats.org/drawingml/2006/main" xmlns:r="http://schemas.openxmlformats.org/officeDocument/2006/relationships" xmlns:p="http://schemas.openxmlformats.org/presentationml/2006/main">
  <p:tag name="DVSHAPEID" val="wOAcvexFKI76Ty432KWN7C"/>
</p:tagLst>
</file>

<file path=ppt/tags/tag113.xml><?xml version="1.0" encoding="utf-8"?>
<p:tagLst xmlns:a="http://schemas.openxmlformats.org/drawingml/2006/main" xmlns:r="http://schemas.openxmlformats.org/officeDocument/2006/relationships" xmlns:p="http://schemas.openxmlformats.org/presentationml/2006/main">
  <p:tag name="DVSHAPEID" val="gpnmn6tT369QSwoSgshxOE"/>
</p:tagLst>
</file>

<file path=ppt/tags/tag114.xml><?xml version="1.0" encoding="utf-8"?>
<p:tagLst xmlns:a="http://schemas.openxmlformats.org/drawingml/2006/main" xmlns:r="http://schemas.openxmlformats.org/officeDocument/2006/relationships" xmlns:p="http://schemas.openxmlformats.org/presentationml/2006/main">
  <p:tag name="DVSHAPEID" val="ndLjSBhVGlgTybP9QqbRF0"/>
</p:tagLst>
</file>

<file path=ppt/tags/tag115.xml><?xml version="1.0" encoding="utf-8"?>
<p:tagLst xmlns:a="http://schemas.openxmlformats.org/drawingml/2006/main" xmlns:r="http://schemas.openxmlformats.org/officeDocument/2006/relationships" xmlns:p="http://schemas.openxmlformats.org/presentationml/2006/main">
  <p:tag name="DVSHAPEID" val="X2GxEauuwANC29A3eRB8pO"/>
</p:tagLst>
</file>

<file path=ppt/tags/tag116.xml><?xml version="1.0" encoding="utf-8"?>
<p:tagLst xmlns:a="http://schemas.openxmlformats.org/drawingml/2006/main" xmlns:r="http://schemas.openxmlformats.org/officeDocument/2006/relationships" xmlns:p="http://schemas.openxmlformats.org/presentationml/2006/main">
  <p:tag name="DVSHAPEID" val="AYYd36BQmXZmgJDlX7rbOG"/>
</p:tagLst>
</file>

<file path=ppt/tags/tag117.xml><?xml version="1.0" encoding="utf-8"?>
<p:tagLst xmlns:a="http://schemas.openxmlformats.org/drawingml/2006/main" xmlns:r="http://schemas.openxmlformats.org/officeDocument/2006/relationships" xmlns:p="http://schemas.openxmlformats.org/presentationml/2006/main">
  <p:tag name="DVSHAPEID" val="6V8GyMcjgxB9sHyq6nSGeQ"/>
</p:tagLst>
</file>

<file path=ppt/tags/tag118.xml><?xml version="1.0" encoding="utf-8"?>
<p:tagLst xmlns:a="http://schemas.openxmlformats.org/drawingml/2006/main" xmlns:r="http://schemas.openxmlformats.org/officeDocument/2006/relationships" xmlns:p="http://schemas.openxmlformats.org/presentationml/2006/main">
  <p:tag name="DVSHAPEID" val="DGTQqTUtGeZTS25mxOD2Gr"/>
</p:tagLst>
</file>

<file path=ppt/tags/tag119.xml><?xml version="1.0" encoding="utf-8"?>
<p:tagLst xmlns:a="http://schemas.openxmlformats.org/drawingml/2006/main" xmlns:r="http://schemas.openxmlformats.org/officeDocument/2006/relationships" xmlns:p="http://schemas.openxmlformats.org/presentationml/2006/main">
  <p:tag name="DVSHAPEID" val="L6gVMw03i8sfisMHmjpNQm"/>
</p:tagLst>
</file>

<file path=ppt/tags/tag1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120.xml><?xml version="1.0" encoding="utf-8"?>
<p:tagLst xmlns:a="http://schemas.openxmlformats.org/drawingml/2006/main" xmlns:r="http://schemas.openxmlformats.org/officeDocument/2006/relationships" xmlns:p="http://schemas.openxmlformats.org/presentationml/2006/main">
  <p:tag name="DVSECTIONID" val="jwOFhbAwQ6RtMWm2t0AI2e"/>
</p:tagLst>
</file>

<file path=ppt/tags/tag121.xml><?xml version="1.0" encoding="utf-8"?>
<p:tagLst xmlns:a="http://schemas.openxmlformats.org/drawingml/2006/main" xmlns:r="http://schemas.openxmlformats.org/officeDocument/2006/relationships" xmlns:p="http://schemas.openxmlformats.org/presentationml/2006/main">
  <p:tag name="DVSHAPEID" val="uTxSvQ5LJWwQNeRBQ29yMh"/>
</p:tagLst>
</file>

<file path=ppt/tags/tag122.xml><?xml version="1.0" encoding="utf-8"?>
<p:tagLst xmlns:a="http://schemas.openxmlformats.org/drawingml/2006/main" xmlns:r="http://schemas.openxmlformats.org/officeDocument/2006/relationships" xmlns:p="http://schemas.openxmlformats.org/presentationml/2006/main">
  <p:tag name="DVSHAPEID" val="FBdyqGHU29a2ZQuSgWI5Bj"/>
</p:tagLst>
</file>

<file path=ppt/tags/tag1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1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1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1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1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1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1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2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2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2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2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2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2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2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2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2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3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3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3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3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3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3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3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3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3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4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4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4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4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44.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45.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46.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47.xml><?xml version="1.0" encoding="utf-8"?>
<p:tagLst xmlns:a="http://schemas.openxmlformats.org/drawingml/2006/main" xmlns:r="http://schemas.openxmlformats.org/officeDocument/2006/relationships" xmlns:p="http://schemas.openxmlformats.org/presentationml/2006/main">
  <p:tag name="DVSECTIONID" val="81yFhOTtQrwZNovGyUCpsm"/>
</p:tagLst>
</file>

<file path=ppt/tags/tag48.xml><?xml version="1.0" encoding="utf-8"?>
<p:tagLst xmlns:a="http://schemas.openxmlformats.org/drawingml/2006/main" xmlns:r="http://schemas.openxmlformats.org/officeDocument/2006/relationships" xmlns:p="http://schemas.openxmlformats.org/presentationml/2006/main">
  <p:tag name="DVSHAPEID" val="F3aCBR23sbYY3sZcuGHBRm"/>
</p:tagLst>
</file>

<file path=ppt/tags/tag49.xml><?xml version="1.0" encoding="utf-8"?>
<p:tagLst xmlns:a="http://schemas.openxmlformats.org/drawingml/2006/main" xmlns:r="http://schemas.openxmlformats.org/officeDocument/2006/relationships" xmlns:p="http://schemas.openxmlformats.org/presentationml/2006/main">
  <p:tag name="DVSHAPEID" val="YCWEp2YPKxaG9MN5u7vd8q"/>
</p:tagLst>
</file>

<file path=ppt/tags/tag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50.xml><?xml version="1.0" encoding="utf-8"?>
<p:tagLst xmlns:a="http://schemas.openxmlformats.org/drawingml/2006/main" xmlns:r="http://schemas.openxmlformats.org/officeDocument/2006/relationships" xmlns:p="http://schemas.openxmlformats.org/presentationml/2006/main">
  <p:tag name="DVSHAPEID" val="MYr89NByN8Hi5xFWs05Dqq"/>
</p:tagLst>
</file>

<file path=ppt/tags/tag51.xml><?xml version="1.0" encoding="utf-8"?>
<p:tagLst xmlns:a="http://schemas.openxmlformats.org/drawingml/2006/main" xmlns:r="http://schemas.openxmlformats.org/officeDocument/2006/relationships" xmlns:p="http://schemas.openxmlformats.org/presentationml/2006/main">
  <p:tag name="DVSECTIONID" val="lYoVK985sW0M8qO26BH1wt"/>
</p:tagLst>
</file>

<file path=ppt/tags/tag52.xml><?xml version="1.0" encoding="utf-8"?>
<p:tagLst xmlns:a="http://schemas.openxmlformats.org/drawingml/2006/main" xmlns:r="http://schemas.openxmlformats.org/officeDocument/2006/relationships" xmlns:p="http://schemas.openxmlformats.org/presentationml/2006/main">
  <p:tag name="DVSHAPEID" val="NmjdoobA6EdyQYdgTbebK1"/>
</p:tagLst>
</file>

<file path=ppt/tags/tag53.xml><?xml version="1.0" encoding="utf-8"?>
<p:tagLst xmlns:a="http://schemas.openxmlformats.org/drawingml/2006/main" xmlns:r="http://schemas.openxmlformats.org/officeDocument/2006/relationships" xmlns:p="http://schemas.openxmlformats.org/presentationml/2006/main">
  <p:tag name="DVSHAPEID" val="ZQHgqxFu8vZmb4OWocnc23"/>
</p:tagLst>
</file>

<file path=ppt/tags/tag54.xml><?xml version="1.0" encoding="utf-8"?>
<p:tagLst xmlns:a="http://schemas.openxmlformats.org/drawingml/2006/main" xmlns:r="http://schemas.openxmlformats.org/officeDocument/2006/relationships" xmlns:p="http://schemas.openxmlformats.org/presentationml/2006/main">
  <p:tag name="DVSHAPEID" val="4wHHJb7UofFLntw8YDVBvI"/>
</p:tagLst>
</file>

<file path=ppt/tags/tag55.xml><?xml version="1.0" encoding="utf-8"?>
<p:tagLst xmlns:a="http://schemas.openxmlformats.org/drawingml/2006/main" xmlns:r="http://schemas.openxmlformats.org/officeDocument/2006/relationships" xmlns:p="http://schemas.openxmlformats.org/presentationml/2006/main">
  <p:tag name="DVSECTIONID" val="mBFmf52fbt4tqVay1lhtVs"/>
</p:tagLst>
</file>

<file path=ppt/tags/tag56.xml><?xml version="1.0" encoding="utf-8"?>
<p:tagLst xmlns:a="http://schemas.openxmlformats.org/drawingml/2006/main" xmlns:r="http://schemas.openxmlformats.org/officeDocument/2006/relationships" xmlns:p="http://schemas.openxmlformats.org/presentationml/2006/main">
  <p:tag name="DVSHAPEID" val="3OD0ChNcINHdIIDoXhEm8s"/>
</p:tagLst>
</file>

<file path=ppt/tags/tag57.xml><?xml version="1.0" encoding="utf-8"?>
<p:tagLst xmlns:a="http://schemas.openxmlformats.org/drawingml/2006/main" xmlns:r="http://schemas.openxmlformats.org/officeDocument/2006/relationships" xmlns:p="http://schemas.openxmlformats.org/presentationml/2006/main">
  <p:tag name="DVSHAPEID" val="foyRtsYJJqCSbmOnzQZEsM"/>
</p:tagLst>
</file>

<file path=ppt/tags/tag58.xml><?xml version="1.0" encoding="utf-8"?>
<p:tagLst xmlns:a="http://schemas.openxmlformats.org/drawingml/2006/main" xmlns:r="http://schemas.openxmlformats.org/officeDocument/2006/relationships" xmlns:p="http://schemas.openxmlformats.org/presentationml/2006/main">
  <p:tag name="DVSHAPEID" val="rMxfkO2Db7QAzfsKNldY4g"/>
</p:tagLst>
</file>

<file path=ppt/tags/tag59.xml><?xml version="1.0" encoding="utf-8"?>
<p:tagLst xmlns:a="http://schemas.openxmlformats.org/drawingml/2006/main" xmlns:r="http://schemas.openxmlformats.org/officeDocument/2006/relationships" xmlns:p="http://schemas.openxmlformats.org/presentationml/2006/main">
  <p:tag name="DVSHAPEID" val="BPxgzzHOnu0sWLkd79G5eu"/>
</p:tagLst>
</file>

<file path=ppt/tags/tag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60.xml><?xml version="1.0" encoding="utf-8"?>
<p:tagLst xmlns:a="http://schemas.openxmlformats.org/drawingml/2006/main" xmlns:r="http://schemas.openxmlformats.org/officeDocument/2006/relationships" xmlns:p="http://schemas.openxmlformats.org/presentationml/2006/main">
  <p:tag name="DVSHAPEID" val="2ANzVP3DqtIabHI4ftVnKl"/>
</p:tagLst>
</file>

<file path=ppt/tags/tag61.xml><?xml version="1.0" encoding="utf-8"?>
<p:tagLst xmlns:a="http://schemas.openxmlformats.org/drawingml/2006/main" xmlns:r="http://schemas.openxmlformats.org/officeDocument/2006/relationships" xmlns:p="http://schemas.openxmlformats.org/presentationml/2006/main">
  <p:tag name="DVSECTIONID" val="tmiS4YbxKkRLGzgm4KlKYA"/>
</p:tagLst>
</file>

<file path=ppt/tags/tag62.xml><?xml version="1.0" encoding="utf-8"?>
<p:tagLst xmlns:a="http://schemas.openxmlformats.org/drawingml/2006/main" xmlns:r="http://schemas.openxmlformats.org/officeDocument/2006/relationships" xmlns:p="http://schemas.openxmlformats.org/presentationml/2006/main">
  <p:tag name="DVSHAPEID" val="GpGlqgdJhqymXeUBJa7mr7"/>
</p:tagLst>
</file>

<file path=ppt/tags/tag63.xml><?xml version="1.0" encoding="utf-8"?>
<p:tagLst xmlns:a="http://schemas.openxmlformats.org/drawingml/2006/main" xmlns:r="http://schemas.openxmlformats.org/officeDocument/2006/relationships" xmlns:p="http://schemas.openxmlformats.org/presentationml/2006/main">
  <p:tag name="DVSHAPEID" val="MrHlAgPrehBPNnr6xvO4gz"/>
</p:tagLst>
</file>

<file path=ppt/tags/tag64.xml><?xml version="1.0" encoding="utf-8"?>
<p:tagLst xmlns:a="http://schemas.openxmlformats.org/drawingml/2006/main" xmlns:r="http://schemas.openxmlformats.org/officeDocument/2006/relationships" xmlns:p="http://schemas.openxmlformats.org/presentationml/2006/main">
  <p:tag name="DVSHAPEID" val="npcjNcKd6KiyDfE4GXTQbg"/>
</p:tagLst>
</file>

<file path=ppt/tags/tag65.xml><?xml version="1.0" encoding="utf-8"?>
<p:tagLst xmlns:a="http://schemas.openxmlformats.org/drawingml/2006/main" xmlns:r="http://schemas.openxmlformats.org/officeDocument/2006/relationships" xmlns:p="http://schemas.openxmlformats.org/presentationml/2006/main">
  <p:tag name="DVSHAPEID" val="L8rx9DDCxmRc3i9gsCG1aQ"/>
</p:tagLst>
</file>

<file path=ppt/tags/tag66.xml><?xml version="1.0" encoding="utf-8"?>
<p:tagLst xmlns:a="http://schemas.openxmlformats.org/drawingml/2006/main" xmlns:r="http://schemas.openxmlformats.org/officeDocument/2006/relationships" xmlns:p="http://schemas.openxmlformats.org/presentationml/2006/main">
  <p:tag name="DVSHAPEID" val="weJcrsPRapn6D3Sf37AudV"/>
</p:tagLst>
</file>

<file path=ppt/tags/tag67.xml><?xml version="1.0" encoding="utf-8"?>
<p:tagLst xmlns:a="http://schemas.openxmlformats.org/drawingml/2006/main" xmlns:r="http://schemas.openxmlformats.org/officeDocument/2006/relationships" xmlns:p="http://schemas.openxmlformats.org/presentationml/2006/main">
  <p:tag name="DVSHAPEID" val="GqbmVquhaa6VCcNWbaMGcs"/>
</p:tagLst>
</file>

<file path=ppt/tags/tag68.xml><?xml version="1.0" encoding="utf-8"?>
<p:tagLst xmlns:a="http://schemas.openxmlformats.org/drawingml/2006/main" xmlns:r="http://schemas.openxmlformats.org/officeDocument/2006/relationships" xmlns:p="http://schemas.openxmlformats.org/presentationml/2006/main">
  <p:tag name="DVSHAPEID" val="PWE5nczyrGDAxi05xomTfd"/>
</p:tagLst>
</file>

<file path=ppt/tags/tag69.xml><?xml version="1.0" encoding="utf-8"?>
<p:tagLst xmlns:a="http://schemas.openxmlformats.org/drawingml/2006/main" xmlns:r="http://schemas.openxmlformats.org/officeDocument/2006/relationships" xmlns:p="http://schemas.openxmlformats.org/presentationml/2006/main">
  <p:tag name="DVSHAPEID" val="0IrGr6WpHwJeBeHP3hIBJq"/>
</p:tagLst>
</file>

<file path=ppt/tags/tag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70.xml><?xml version="1.0" encoding="utf-8"?>
<p:tagLst xmlns:a="http://schemas.openxmlformats.org/drawingml/2006/main" xmlns:r="http://schemas.openxmlformats.org/officeDocument/2006/relationships" xmlns:p="http://schemas.openxmlformats.org/presentationml/2006/main">
  <p:tag name="DVSHAPEID" val="h1EvW5CojidBWWDHKsC1Y6"/>
</p:tagLst>
</file>

<file path=ppt/tags/tag71.xml><?xml version="1.0" encoding="utf-8"?>
<p:tagLst xmlns:a="http://schemas.openxmlformats.org/drawingml/2006/main" xmlns:r="http://schemas.openxmlformats.org/officeDocument/2006/relationships" xmlns:p="http://schemas.openxmlformats.org/presentationml/2006/main">
  <p:tag name="DVSECTIONID" val="Z1g5SvN0IrPRv2DR59UVcF"/>
</p:tagLst>
</file>

<file path=ppt/tags/tag72.xml><?xml version="1.0" encoding="utf-8"?>
<p:tagLst xmlns:a="http://schemas.openxmlformats.org/drawingml/2006/main" xmlns:r="http://schemas.openxmlformats.org/officeDocument/2006/relationships" xmlns:p="http://schemas.openxmlformats.org/presentationml/2006/main">
  <p:tag name="DVSHAPEID" val="QjGLoIl5bDtAqq1WaRMjdq"/>
</p:tagLst>
</file>

<file path=ppt/tags/tag73.xml><?xml version="1.0" encoding="utf-8"?>
<p:tagLst xmlns:a="http://schemas.openxmlformats.org/drawingml/2006/main" xmlns:r="http://schemas.openxmlformats.org/officeDocument/2006/relationships" xmlns:p="http://schemas.openxmlformats.org/presentationml/2006/main">
  <p:tag name="DVSHAPEID" val="1ZiKblwfZHrbalOaGU2d7z"/>
</p:tagLst>
</file>

<file path=ppt/tags/tag74.xml><?xml version="1.0" encoding="utf-8"?>
<p:tagLst xmlns:a="http://schemas.openxmlformats.org/drawingml/2006/main" xmlns:r="http://schemas.openxmlformats.org/officeDocument/2006/relationships" xmlns:p="http://schemas.openxmlformats.org/presentationml/2006/main">
  <p:tag name="DVSHAPEID" val="8lvdFOiKeFSpiGtDwZyVEL"/>
</p:tagLst>
</file>

<file path=ppt/tags/tag75.xml><?xml version="1.0" encoding="utf-8"?>
<p:tagLst xmlns:a="http://schemas.openxmlformats.org/drawingml/2006/main" xmlns:r="http://schemas.openxmlformats.org/officeDocument/2006/relationships" xmlns:p="http://schemas.openxmlformats.org/presentationml/2006/main">
  <p:tag name="DVSHAPEID" val="8ffF8ZaShZjrRWeXGIXetM"/>
</p:tagLst>
</file>

<file path=ppt/tags/tag76.xml><?xml version="1.0" encoding="utf-8"?>
<p:tagLst xmlns:a="http://schemas.openxmlformats.org/drawingml/2006/main" xmlns:r="http://schemas.openxmlformats.org/officeDocument/2006/relationships" xmlns:p="http://schemas.openxmlformats.org/presentationml/2006/main">
  <p:tag name="DVSECTIONID" val="UmKeMKxWFLvTmgCZ6FJJBq"/>
</p:tagLst>
</file>

<file path=ppt/tags/tag77.xml><?xml version="1.0" encoding="utf-8"?>
<p:tagLst xmlns:a="http://schemas.openxmlformats.org/drawingml/2006/main" xmlns:r="http://schemas.openxmlformats.org/officeDocument/2006/relationships" xmlns:p="http://schemas.openxmlformats.org/presentationml/2006/main">
  <p:tag name="DVSHAPEID" val="iK37H3o2FcVmdgY0FiAmnS"/>
</p:tagLst>
</file>

<file path=ppt/tags/tag78.xml><?xml version="1.0" encoding="utf-8"?>
<p:tagLst xmlns:a="http://schemas.openxmlformats.org/drawingml/2006/main" xmlns:r="http://schemas.openxmlformats.org/officeDocument/2006/relationships" xmlns:p="http://schemas.openxmlformats.org/presentationml/2006/main">
  <p:tag name="DVSHAPEID" val="6QPwoyjPYqilWuC1i7tek6"/>
</p:tagLst>
</file>

<file path=ppt/tags/tag79.xml><?xml version="1.0" encoding="utf-8"?>
<p:tagLst xmlns:a="http://schemas.openxmlformats.org/drawingml/2006/main" xmlns:r="http://schemas.openxmlformats.org/officeDocument/2006/relationships" xmlns:p="http://schemas.openxmlformats.org/presentationml/2006/main">
  <p:tag name="DVSHAPEID" val="wvJYZG3ED6oqEciaEPIPeu"/>
</p:tagLst>
</file>

<file path=ppt/tags/tag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80.xml><?xml version="1.0" encoding="utf-8"?>
<p:tagLst xmlns:a="http://schemas.openxmlformats.org/drawingml/2006/main" xmlns:r="http://schemas.openxmlformats.org/officeDocument/2006/relationships" xmlns:p="http://schemas.openxmlformats.org/presentationml/2006/main">
  <p:tag name="DVSHAPEID" val="3RkunEZtS8xZkjNqzDMjMc"/>
</p:tagLst>
</file>

<file path=ppt/tags/tag81.xml><?xml version="1.0" encoding="utf-8"?>
<p:tagLst xmlns:a="http://schemas.openxmlformats.org/drawingml/2006/main" xmlns:r="http://schemas.openxmlformats.org/officeDocument/2006/relationships" xmlns:p="http://schemas.openxmlformats.org/presentationml/2006/main">
  <p:tag name="DVSHAPEID" val="WvQqI7sEwvS1sRDvioFadg"/>
</p:tagLst>
</file>

<file path=ppt/tags/tag82.xml><?xml version="1.0" encoding="utf-8"?>
<p:tagLst xmlns:a="http://schemas.openxmlformats.org/drawingml/2006/main" xmlns:r="http://schemas.openxmlformats.org/officeDocument/2006/relationships" xmlns:p="http://schemas.openxmlformats.org/presentationml/2006/main">
  <p:tag name="DVSECTIONID" val="WO4eJcEcQ2oj6TkDJ3tLL3"/>
</p:tagLst>
</file>

<file path=ppt/tags/tag83.xml><?xml version="1.0" encoding="utf-8"?>
<p:tagLst xmlns:a="http://schemas.openxmlformats.org/drawingml/2006/main" xmlns:r="http://schemas.openxmlformats.org/officeDocument/2006/relationships" xmlns:p="http://schemas.openxmlformats.org/presentationml/2006/main">
  <p:tag name="DVSHAPEID" val="SERYneg42UIRUOEXVS1eC2"/>
</p:tagLst>
</file>

<file path=ppt/tags/tag84.xml><?xml version="1.0" encoding="utf-8"?>
<p:tagLst xmlns:a="http://schemas.openxmlformats.org/drawingml/2006/main" xmlns:r="http://schemas.openxmlformats.org/officeDocument/2006/relationships" xmlns:p="http://schemas.openxmlformats.org/presentationml/2006/main">
  <p:tag name="DVSHAPEID" val="6jRVN4loDCYGDbyJJeorsX"/>
</p:tagLst>
</file>

<file path=ppt/tags/tag85.xml><?xml version="1.0" encoding="utf-8"?>
<p:tagLst xmlns:a="http://schemas.openxmlformats.org/drawingml/2006/main" xmlns:r="http://schemas.openxmlformats.org/officeDocument/2006/relationships" xmlns:p="http://schemas.openxmlformats.org/presentationml/2006/main">
  <p:tag name="DVSHAPEID" val="jBWOQltN8ZDPxy7sqbJEg5"/>
</p:tagLst>
</file>

<file path=ppt/tags/tag86.xml><?xml version="1.0" encoding="utf-8"?>
<p:tagLst xmlns:a="http://schemas.openxmlformats.org/drawingml/2006/main" xmlns:r="http://schemas.openxmlformats.org/officeDocument/2006/relationships" xmlns:p="http://schemas.openxmlformats.org/presentationml/2006/main">
  <p:tag name="DVSHAPEID" val="Sebsob8MQaA90fYYdZVQtZ"/>
</p:tagLst>
</file>

<file path=ppt/tags/tag87.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88.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89.xml><?xml version="1.0" encoding="utf-8"?>
<p:tagLst xmlns:a="http://schemas.openxmlformats.org/drawingml/2006/main" xmlns:r="http://schemas.openxmlformats.org/officeDocument/2006/relationships" xmlns:p="http://schemas.openxmlformats.org/presentationml/2006/main">
  <p:tag name="DVSHAPEID" val="KLzDv3UdaQKG1HgeptqmbJ"/>
</p:tagLst>
</file>

<file path=ppt/tags/tag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90.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1.xml><?xml version="1.0" encoding="utf-8"?>
<p:tagLst xmlns:a="http://schemas.openxmlformats.org/drawingml/2006/main" xmlns:r="http://schemas.openxmlformats.org/officeDocument/2006/relationships" xmlns:p="http://schemas.openxmlformats.org/presentationml/2006/main">
  <p:tag name="DVSECTIONID" val="v39IEsWGfQESrsymWz9BRU"/>
</p:tagLst>
</file>

<file path=ppt/tags/tag92.xml><?xml version="1.0" encoding="utf-8"?>
<p:tagLst xmlns:a="http://schemas.openxmlformats.org/drawingml/2006/main" xmlns:r="http://schemas.openxmlformats.org/officeDocument/2006/relationships" xmlns:p="http://schemas.openxmlformats.org/presentationml/2006/main">
  <p:tag name="DVSHAPEID" val="z6iHpzd3hY26NWs0ESKJ3w"/>
</p:tagLst>
</file>

<file path=ppt/tags/tag93.xml><?xml version="1.0" encoding="utf-8"?>
<p:tagLst xmlns:a="http://schemas.openxmlformats.org/drawingml/2006/main" xmlns:r="http://schemas.openxmlformats.org/officeDocument/2006/relationships" xmlns:p="http://schemas.openxmlformats.org/presentationml/2006/main">
  <p:tag name="DVSHAPEID" val="84ULBfP3C0i3lx7M3a94Oc"/>
</p:tagLst>
</file>

<file path=ppt/tags/tag94.xml><?xml version="1.0" encoding="utf-8"?>
<p:tagLst xmlns:a="http://schemas.openxmlformats.org/drawingml/2006/main" xmlns:r="http://schemas.openxmlformats.org/officeDocument/2006/relationships" xmlns:p="http://schemas.openxmlformats.org/presentationml/2006/main">
  <p:tag name="DVSECTIONID" val="UCxAe3cZaT39DFeCChtSzS"/>
</p:tagLst>
</file>

<file path=ppt/tags/tag95.xml><?xml version="1.0" encoding="utf-8"?>
<p:tagLst xmlns:a="http://schemas.openxmlformats.org/drawingml/2006/main" xmlns:r="http://schemas.openxmlformats.org/officeDocument/2006/relationships" xmlns:p="http://schemas.openxmlformats.org/presentationml/2006/main">
  <p:tag name="DVSHAPEID" val="cLL3pjVAWppxrIqVKx583l"/>
</p:tagLst>
</file>

<file path=ppt/tags/tag96.xml><?xml version="1.0" encoding="utf-8"?>
<p:tagLst xmlns:a="http://schemas.openxmlformats.org/drawingml/2006/main" xmlns:r="http://schemas.openxmlformats.org/officeDocument/2006/relationships" xmlns:p="http://schemas.openxmlformats.org/presentationml/2006/main">
  <p:tag name="DVSHAPEID" val="uMeco0LIPGDLdMQTZyHLdy"/>
</p:tagLst>
</file>

<file path=ppt/tags/tag97.xml><?xml version="1.0" encoding="utf-8"?>
<p:tagLst xmlns:a="http://schemas.openxmlformats.org/drawingml/2006/main" xmlns:r="http://schemas.openxmlformats.org/officeDocument/2006/relationships" xmlns:p="http://schemas.openxmlformats.org/presentationml/2006/main">
  <p:tag name="DVSHAPEID" val="ALJ6cs0jmRiS32YoWtxyZS"/>
</p:tagLst>
</file>

<file path=ppt/tags/tag98.xml><?xml version="1.0" encoding="utf-8"?>
<p:tagLst xmlns:a="http://schemas.openxmlformats.org/drawingml/2006/main" xmlns:r="http://schemas.openxmlformats.org/officeDocument/2006/relationships" xmlns:p="http://schemas.openxmlformats.org/presentationml/2006/main">
  <p:tag name="DVSHAPEID" val="YTzqGHYtUC6VbssiOjIvjL"/>
</p:tagLst>
</file>

<file path=ppt/tags/tag99.xml><?xml version="1.0" encoding="utf-8"?>
<p:tagLst xmlns:a="http://schemas.openxmlformats.org/drawingml/2006/main" xmlns:r="http://schemas.openxmlformats.org/officeDocument/2006/relationships" xmlns:p="http://schemas.openxmlformats.org/presentationml/2006/main">
  <p:tag name="DVSHAPEID" val="tlJOUABdeFyINQwMMilTX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2013</Words>
  <Application>Microsoft Office PowerPoint</Application>
  <PresentationFormat>On-screen Show (4:3)</PresentationFormat>
  <Paragraphs>454</Paragraphs>
  <Slides>80</Slides>
  <Notes>80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Calibri</vt:lpstr>
      <vt:lpstr>Arial</vt:lpstr>
      <vt:lpstr>Office Theme</vt:lpstr>
      <vt:lpstr>Introduction to  Android Development Environment</vt:lpstr>
      <vt:lpstr>What is Android?</vt:lpstr>
      <vt:lpstr>Slide 3</vt:lpstr>
      <vt:lpstr>Android Features</vt:lpstr>
      <vt:lpstr>Android Distribution Aug 2015</vt:lpstr>
      <vt:lpstr>Screen Densities as of August 2015</vt:lpstr>
      <vt:lpstr>Android Runtime</vt:lpstr>
      <vt:lpstr>Android Runtime: Dalvik VM</vt:lpstr>
      <vt:lpstr>Applications Are Boxed</vt:lpstr>
      <vt:lpstr>Producing an Android App</vt:lpstr>
      <vt:lpstr>Emulator</vt:lpstr>
      <vt:lpstr>Emulator Basics</vt:lpstr>
      <vt:lpstr>Emulator Limitations</vt:lpstr>
      <vt:lpstr>Android Emulator or AVD</vt:lpstr>
      <vt:lpstr>Creating Hello World App</vt:lpstr>
      <vt:lpstr>Pre-Req for Mobile Lab</vt:lpstr>
      <vt:lpstr>Slide 17</vt:lpstr>
      <vt:lpstr>Slide 18</vt:lpstr>
      <vt:lpstr>Slide 19</vt:lpstr>
      <vt:lpstr>Slide 20</vt:lpstr>
      <vt:lpstr>Mobile Labs</vt:lpstr>
      <vt:lpstr>Lab 1</vt:lpstr>
      <vt:lpstr>Slide 23</vt:lpstr>
      <vt:lpstr>Slide 24</vt:lpstr>
      <vt:lpstr>Slide 25</vt:lpstr>
      <vt:lpstr>Slide 26</vt:lpstr>
      <vt:lpstr>Slide 27</vt:lpstr>
      <vt:lpstr>Slide 28</vt:lpstr>
      <vt:lpstr>Important Files</vt:lpstr>
      <vt:lpstr>1   -   src/HelloWorld.java</vt:lpstr>
      <vt:lpstr>2   -   gen/R.java</vt:lpstr>
      <vt:lpstr>3   -   res/layout/main.xml</vt:lpstr>
      <vt:lpstr>3 contd. -  res/layout/main.xml</vt:lpstr>
      <vt:lpstr>3 contd.   - res/layout/main.xml</vt:lpstr>
      <vt:lpstr>3  Contd  -  Available Layouts</vt:lpstr>
      <vt:lpstr>3  contd -  Available Widgets</vt:lpstr>
      <vt:lpstr>4    -   res/values/strings.xml</vt:lpstr>
      <vt:lpstr>5  -  AndroidManifest.xml</vt:lpstr>
      <vt:lpstr>5 contd   -  AndroidManifest.xml</vt:lpstr>
      <vt:lpstr>Lab 2</vt:lpstr>
      <vt:lpstr>Application Components List</vt:lpstr>
      <vt:lpstr>Application Components List..contd</vt:lpstr>
      <vt:lpstr>Understanding Activity Stack</vt:lpstr>
      <vt:lpstr>Activity Stack</vt:lpstr>
      <vt:lpstr>Typical Game</vt:lpstr>
      <vt:lpstr>Understanding the Essence of Lifecycle</vt:lpstr>
      <vt:lpstr>Starting Activities</vt:lpstr>
      <vt:lpstr>Simplified Lifecycle Diagram</vt:lpstr>
      <vt:lpstr>Primary States</vt:lpstr>
      <vt:lpstr>Slide 50</vt:lpstr>
      <vt:lpstr>Lab 2 Changes to Lab 1 Code</vt:lpstr>
      <vt:lpstr>Slide 52</vt:lpstr>
      <vt:lpstr>Lab 3</vt:lpstr>
      <vt:lpstr>Slide 54</vt:lpstr>
      <vt:lpstr>Lab 3 Changes to Lab 2 Code</vt:lpstr>
      <vt:lpstr>Run and Check the Logcat Filter</vt:lpstr>
      <vt:lpstr>Slide 57</vt:lpstr>
      <vt:lpstr>Lab 4</vt:lpstr>
      <vt:lpstr>Slide 59</vt:lpstr>
      <vt:lpstr>Slide 60</vt:lpstr>
      <vt:lpstr>Lab 5</vt:lpstr>
      <vt:lpstr>Slide 62</vt:lpstr>
      <vt:lpstr>Lab 5 Changes to Lab 4 Code</vt:lpstr>
      <vt:lpstr>Slide 64</vt:lpstr>
      <vt:lpstr>Lab 6</vt:lpstr>
      <vt:lpstr>Slide 66</vt:lpstr>
      <vt:lpstr>Slide 67</vt:lpstr>
      <vt:lpstr>Slide 68</vt:lpstr>
      <vt:lpstr>Dalvik Debug Monitor Server</vt:lpstr>
      <vt:lpstr>DDMS</vt:lpstr>
      <vt:lpstr>Some Elements covered</vt:lpstr>
      <vt:lpstr>Lab 7</vt:lpstr>
      <vt:lpstr>On Activity_main.xml  - 1 add a button and change properties to Submit</vt:lpstr>
      <vt:lpstr>Slide 74</vt:lpstr>
      <vt:lpstr>Slide 75</vt:lpstr>
      <vt:lpstr>Slide 76</vt:lpstr>
      <vt:lpstr>New OnCreate Method</vt:lpstr>
      <vt:lpstr>Slide 78</vt:lpstr>
      <vt:lpstr>NEW CLASS CREATED IN LAB 7</vt:lpstr>
      <vt:lpstr>References</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 for Mobile Lab</dc:title>
  <dc:creator>Admin</dc:creator>
  <cp:lastModifiedBy>Admin</cp:lastModifiedBy>
  <cp:revision>46</cp:revision>
  <dcterms:created xsi:type="dcterms:W3CDTF">2015-09-01T18:14:03Z</dcterms:created>
  <dcterms:modified xsi:type="dcterms:W3CDTF">2015-09-02T00:53:43Z</dcterms:modified>
</cp:coreProperties>
</file>